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67" r:id="rId4"/>
    <p:sldId id="269" r:id="rId5"/>
    <p:sldId id="263" r:id="rId6"/>
    <p:sldId id="264" r:id="rId7"/>
    <p:sldId id="266" r:id="rId8"/>
    <p:sldId id="286" r:id="rId9"/>
    <p:sldId id="287" r:id="rId10"/>
    <p:sldId id="258" r:id="rId11"/>
    <p:sldId id="277" r:id="rId12"/>
    <p:sldId id="278" r:id="rId13"/>
    <p:sldId id="279" r:id="rId14"/>
    <p:sldId id="280" r:id="rId15"/>
    <p:sldId id="282" r:id="rId16"/>
    <p:sldId id="300" r:id="rId17"/>
    <p:sldId id="303" r:id="rId18"/>
    <p:sldId id="295" r:id="rId19"/>
    <p:sldId id="290" r:id="rId20"/>
    <p:sldId id="302" r:id="rId21"/>
    <p:sldId id="259" r:id="rId22"/>
    <p:sldId id="275" r:id="rId23"/>
    <p:sldId id="297" r:id="rId24"/>
    <p:sldId id="308" r:id="rId25"/>
    <p:sldId id="296" r:id="rId26"/>
    <p:sldId id="298" r:id="rId27"/>
    <p:sldId id="305" r:id="rId28"/>
    <p:sldId id="306" r:id="rId29"/>
    <p:sldId id="299" r:id="rId30"/>
    <p:sldId id="309" r:id="rId31"/>
    <p:sldId id="310" r:id="rId32"/>
    <p:sldId id="316" r:id="rId33"/>
    <p:sldId id="317" r:id="rId34"/>
    <p:sldId id="318" r:id="rId35"/>
    <p:sldId id="319" r:id="rId36"/>
    <p:sldId id="320" r:id="rId37"/>
    <p:sldId id="321" r:id="rId38"/>
    <p:sldId id="324" r:id="rId39"/>
    <p:sldId id="325" r:id="rId40"/>
    <p:sldId id="326" r:id="rId41"/>
    <p:sldId id="327" r:id="rId42"/>
    <p:sldId id="328" r:id="rId43"/>
    <p:sldId id="329" r:id="rId44"/>
    <p:sldId id="333" r:id="rId45"/>
    <p:sldId id="330" r:id="rId46"/>
    <p:sldId id="331" r:id="rId47"/>
    <p:sldId id="332" r:id="rId48"/>
    <p:sldId id="335" r:id="rId49"/>
    <p:sldId id="337" r:id="rId50"/>
    <p:sldId id="338" r:id="rId51"/>
    <p:sldId id="339" r:id="rId52"/>
    <p:sldId id="340" r:id="rId53"/>
    <p:sldId id="341" r:id="rId54"/>
    <p:sldId id="261" r:id="rId55"/>
    <p:sldId id="342" r:id="rId56"/>
    <p:sldId id="344" r:id="rId57"/>
    <p:sldId id="292" r:id="rId58"/>
    <p:sldId id="293" r:id="rId59"/>
    <p:sldId id="291" r:id="rId60"/>
    <p:sldId id="294" r:id="rId61"/>
    <p:sldId id="262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C9A1E9D-C8C9-7A4A-9280-6496860982B7}">
          <p14:sldIdLst>
            <p14:sldId id="256"/>
          </p14:sldIdLst>
        </p14:section>
        <p14:section name="Background" id="{C914E455-BF1D-9042-8F0E-3910CEDB059C}">
          <p14:sldIdLst>
            <p14:sldId id="257"/>
            <p14:sldId id="267"/>
            <p14:sldId id="269"/>
            <p14:sldId id="263"/>
            <p14:sldId id="264"/>
            <p14:sldId id="266"/>
            <p14:sldId id="286"/>
            <p14:sldId id="287"/>
          </p14:sldIdLst>
        </p14:section>
        <p14:section name="Prototyping" id="{E08BEA24-4F56-AD49-9BE1-C4D7869A74FC}">
          <p14:sldIdLst>
            <p14:sldId id="258"/>
            <p14:sldId id="277"/>
            <p14:sldId id="278"/>
            <p14:sldId id="279"/>
            <p14:sldId id="280"/>
            <p14:sldId id="282"/>
            <p14:sldId id="300"/>
            <p14:sldId id="303"/>
            <p14:sldId id="295"/>
            <p14:sldId id="290"/>
            <p14:sldId id="302"/>
          </p14:sldIdLst>
        </p14:section>
        <p14:section name="Filtering Process" id="{F43804C6-342D-6049-946E-DAEA9EC531EC}">
          <p14:sldIdLst>
            <p14:sldId id="259"/>
            <p14:sldId id="275"/>
            <p14:sldId id="297"/>
            <p14:sldId id="308"/>
            <p14:sldId id="296"/>
            <p14:sldId id="298"/>
            <p14:sldId id="305"/>
            <p14:sldId id="306"/>
            <p14:sldId id="299"/>
            <p14:sldId id="309"/>
            <p14:sldId id="310"/>
            <p14:sldId id="316"/>
            <p14:sldId id="317"/>
            <p14:sldId id="318"/>
            <p14:sldId id="319"/>
            <p14:sldId id="320"/>
            <p14:sldId id="321"/>
            <p14:sldId id="324"/>
            <p14:sldId id="325"/>
          </p14:sldIdLst>
        </p14:section>
        <p14:section name="Troubleshooting" id="{A88F6672-FF8E-484D-8B85-68E6380F7FDD}">
          <p14:sldIdLst>
            <p14:sldId id="326"/>
            <p14:sldId id="327"/>
            <p14:sldId id="328"/>
            <p14:sldId id="329"/>
            <p14:sldId id="333"/>
            <p14:sldId id="330"/>
            <p14:sldId id="331"/>
            <p14:sldId id="332"/>
            <p14:sldId id="335"/>
            <p14:sldId id="337"/>
            <p14:sldId id="338"/>
            <p14:sldId id="339"/>
            <p14:sldId id="340"/>
            <p14:sldId id="341"/>
          </p14:sldIdLst>
        </p14:section>
        <p14:section name="Pipeline Implementation" id="{B46C9C89-63C7-6F4E-83FC-E36EE79E6E3E}">
          <p14:sldIdLst>
            <p14:sldId id="261"/>
            <p14:sldId id="342"/>
            <p14:sldId id="344"/>
            <p14:sldId id="292"/>
            <p14:sldId id="293"/>
            <p14:sldId id="291"/>
            <p14:sldId id="294"/>
          </p14:sldIdLst>
        </p14:section>
        <p14:section name="Conclusion" id="{879A5F96-43C5-6B4C-8F78-E9C4A39804AE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24"/>
    <p:restoredTop sz="94674"/>
  </p:normalViewPr>
  <p:slideViewPr>
    <p:cSldViewPr snapToGrid="0" snapToObjects="1">
      <p:cViewPr varScale="1">
        <p:scale>
          <a:sx n="85" d="100"/>
          <a:sy n="85" d="100"/>
        </p:scale>
        <p:origin x="19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8B327-6DD9-704C-B150-2CE3C9ECEA15}" type="datetimeFigureOut">
              <a:rPr lang="en-US" smtClean="0"/>
              <a:t>7/29/19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D131D-BE08-2B43-9FB2-767160CA3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5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for this slide or the next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D131D-BE08-2B43-9FB2-767160CA39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34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D131D-BE08-2B43-9FB2-767160CA39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96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D131D-BE08-2B43-9FB2-767160CA39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90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medicine.biomedcentral.com/articles/10.1186/gm524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oinformatics.stackexchange.com/questions/2726/what-is-deep-sequencing" TargetMode="External"/><Relationship Id="rId4" Type="http://schemas.openxmlformats.org/officeDocument/2006/relationships/hyperlink" Target="https://hbctraining.github.io/In-depth-NGS-Data-Analysis-Course/sessionVI/lessons/02_variant-calling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binsights.com/research/report/what-are-neoantigen-vaccines-personalized-cancer-treatmen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ickpng.com/img/icons-logos-emojis/question-marks/question-mark-drawi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van.org.au/research/kinghorn-centre-for-clinical-genomics/learn-about-genomics/for-gp/genetics-refresher-1/types-of-variants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5623000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2012B-1C50-D544-AFEF-A8E7C0F45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1289103"/>
            <a:ext cx="11048999" cy="3329581"/>
          </a:xfrm>
        </p:spPr>
        <p:txBody>
          <a:bodyPr/>
          <a:lstStyle/>
          <a:p>
            <a:r>
              <a:rPr lang="en-US" sz="4800" dirty="0"/>
              <a:t>Utilizing Genome Fingerprinting to Conclusively Pair Tumor-Normal WES Data for Adaptive T-Cell Therapy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4BC12D3-BFBE-5C42-B136-CC519683D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766145"/>
              </p:ext>
            </p:extLst>
          </p:nvPr>
        </p:nvGraphicFramePr>
        <p:xfrm>
          <a:off x="4063999" y="4777380"/>
          <a:ext cx="7508390" cy="155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8001">
                  <a:extLst>
                    <a:ext uri="{9D8B030D-6E8A-4147-A177-3AD203B41FA5}">
                      <a16:colId xmlns:a16="http://schemas.microsoft.com/office/drawing/2014/main" val="292389887"/>
                    </a:ext>
                  </a:extLst>
                </a:gridCol>
                <a:gridCol w="3190389">
                  <a:extLst>
                    <a:ext uri="{9D8B030D-6E8A-4147-A177-3AD203B41FA5}">
                      <a16:colId xmlns:a16="http://schemas.microsoft.com/office/drawing/2014/main" val="346848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Project By: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Alex </a:t>
                      </a:r>
                      <a:r>
                        <a:rPr lang="en-US" dirty="0" err="1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Sathler</a:t>
                      </a:r>
                      <a:endParaRPr lang="en-US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317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Thanks to: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Venkatesh </a:t>
                      </a:r>
                      <a:r>
                        <a:rPr lang="en-US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Rajamanickam</a:t>
                      </a:r>
                      <a:endParaRPr lang="en-US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Joe </a:t>
                      </a:r>
                      <a:r>
                        <a:rPr lang="en-US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Slagel</a:t>
                      </a:r>
                      <a:endParaRPr lang="en-US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Christopher </a:t>
                      </a:r>
                      <a:r>
                        <a:rPr lang="en-US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Dubay</a:t>
                      </a:r>
                      <a:endParaRPr lang="en-US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Brady Bernard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424519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BCDE8C27-2A4A-C54B-B7D3-21CEFCE23D58}"/>
              </a:ext>
            </a:extLst>
          </p:cNvPr>
          <p:cNvGrpSpPr/>
          <p:nvPr/>
        </p:nvGrpSpPr>
        <p:grpSpPr>
          <a:xfrm>
            <a:off x="660401" y="356993"/>
            <a:ext cx="11048998" cy="598858"/>
            <a:chOff x="660401" y="356993"/>
            <a:chExt cx="11048998" cy="59885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60640C-9855-B04B-ACFB-883ADA8CE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167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5" t="31517" r="-2683" b="29878"/>
            <a:stretch/>
          </p:blipFill>
          <p:spPr>
            <a:xfrm>
              <a:off x="660401" y="370982"/>
              <a:ext cx="2174792" cy="570882"/>
            </a:xfrm>
            <a:prstGeom prst="rect">
              <a:avLst/>
            </a:prstGeom>
            <a:noFill/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5CDF42D-34E0-C744-8574-66029E641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1065"/>
            <a:stretch/>
          </p:blipFill>
          <p:spPr>
            <a:xfrm>
              <a:off x="9038038" y="356993"/>
              <a:ext cx="601263" cy="59885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970730-BD4F-FF44-8B41-BCED801F3749}"/>
                </a:ext>
              </a:extLst>
            </p:cNvPr>
            <p:cNvSpPr txBox="1"/>
            <p:nvPr/>
          </p:nvSpPr>
          <p:spPr>
            <a:xfrm>
              <a:off x="9639301" y="425589"/>
              <a:ext cx="2070098" cy="46166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EARLE A. CHILES</a:t>
              </a:r>
              <a:b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200" spc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RESEARCH INSTITUTE</a:t>
              </a:r>
              <a:endParaRPr lang="en-US" spc="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654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B08F-AF93-1F48-879C-DEC153E4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Steps: Prototyping the Method with a Test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36540-EEFC-6546-9C29-618395F05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E96E85-E028-8141-B3B2-07029017CAA0}"/>
              </a:ext>
            </a:extLst>
          </p:cNvPr>
          <p:cNvGrpSpPr/>
          <p:nvPr/>
        </p:nvGrpSpPr>
        <p:grpSpPr>
          <a:xfrm>
            <a:off x="660401" y="356993"/>
            <a:ext cx="11048998" cy="598858"/>
            <a:chOff x="660401" y="356993"/>
            <a:chExt cx="11048998" cy="5988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D471CD-02FC-BC48-9760-8BFC81553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167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5" t="31517" r="-2683" b="29878"/>
            <a:stretch/>
          </p:blipFill>
          <p:spPr>
            <a:xfrm>
              <a:off x="660401" y="370982"/>
              <a:ext cx="2174792" cy="570882"/>
            </a:xfrm>
            <a:prstGeom prst="rect">
              <a:avLst/>
            </a:prstGeom>
            <a:noFill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55531D-DD73-B54A-B96F-DD290D23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065"/>
            <a:stretch/>
          </p:blipFill>
          <p:spPr>
            <a:xfrm>
              <a:off x="9038038" y="356993"/>
              <a:ext cx="601263" cy="59885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7F6855-FC34-244B-A6B2-B74D982D858F}"/>
                </a:ext>
              </a:extLst>
            </p:cNvPr>
            <p:cNvSpPr txBox="1"/>
            <p:nvPr/>
          </p:nvSpPr>
          <p:spPr>
            <a:xfrm>
              <a:off x="9639301" y="425589"/>
              <a:ext cx="2070098" cy="46166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EARLE A. CHILES</a:t>
              </a:r>
              <a:b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200" spc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RESEARCH INSTITUTE</a:t>
              </a:r>
              <a:endParaRPr lang="en-US" spc="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381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0842-D66F-9F47-8A20-DECD3FF5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385"/>
            <a:ext cx="12192000" cy="1400530"/>
          </a:xfrm>
        </p:spPr>
        <p:txBody>
          <a:bodyPr/>
          <a:lstStyle/>
          <a:p>
            <a:pPr algn="ctr"/>
            <a:r>
              <a:rPr lang="en-US" dirty="0"/>
              <a:t>Venkatesh’s Data Dump:</a:t>
            </a:r>
            <a:br>
              <a:rPr lang="en-US" dirty="0"/>
            </a:br>
            <a:r>
              <a:rPr lang="en-US" dirty="0"/>
              <a:t>14 </a:t>
            </a:r>
            <a:r>
              <a:rPr lang="en-US" dirty="0" err="1"/>
              <a:t>GATK_norm</a:t>
            </a:r>
            <a:r>
              <a:rPr lang="en-US" dirty="0"/>
              <a:t> samples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99FA20-596D-A446-B4CD-98D00AA03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871" y="1910443"/>
            <a:ext cx="2565400" cy="17653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2062B-85C1-2A47-BA80-238B4448C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21" y="4003271"/>
            <a:ext cx="3898900" cy="21717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37B44D-13F1-1840-90EF-C8CD17CBFA23}"/>
              </a:ext>
            </a:extLst>
          </p:cNvPr>
          <p:cNvSpPr txBox="1">
            <a:spLocks/>
          </p:cNvSpPr>
          <p:nvPr/>
        </p:nvSpPr>
        <p:spPr>
          <a:xfrm>
            <a:off x="5339443" y="1910443"/>
            <a:ext cx="6564086" cy="4751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/>
              <a:t>GATK is an algorithm that looks through the reads for a genome and finds variants</a:t>
            </a:r>
          </a:p>
          <a:p>
            <a:r>
              <a:rPr lang="en-US" sz="2800" dirty="0"/>
              <a:t>Different algorithms are specialized at reading variants in different ways</a:t>
            </a:r>
          </a:p>
          <a:p>
            <a:r>
              <a:rPr lang="en-US" sz="2800" dirty="0"/>
              <a:t>GATK is great for reading germline variants vs tumor variants because it is very selective about what reads it logs in the .</a:t>
            </a:r>
            <a:r>
              <a:rPr lang="en-US" sz="2800" dirty="0" err="1"/>
              <a:t>vcf</a:t>
            </a:r>
            <a:r>
              <a:rPr lang="en-US" sz="2800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798192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655C-873E-4149-B45D-2CA8D4906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13139"/>
            <a:ext cx="9404723" cy="782524"/>
          </a:xfrm>
        </p:spPr>
        <p:txBody>
          <a:bodyPr/>
          <a:lstStyle/>
          <a:p>
            <a:r>
              <a:rPr lang="en-US" dirty="0"/>
              <a:t>Creating Fingerprints…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4352E-A627-9141-AD85-C5C0F951B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66"/>
          <a:stretch/>
        </p:blipFill>
        <p:spPr>
          <a:xfrm>
            <a:off x="2486603" y="1567216"/>
            <a:ext cx="7226300" cy="2017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C308DA-EEE9-A649-BF0D-DD787509A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16" b="21202"/>
          <a:stretch/>
        </p:blipFill>
        <p:spPr>
          <a:xfrm>
            <a:off x="2486603" y="3974965"/>
            <a:ext cx="7226300" cy="21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16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D5B0F-DE10-8346-A10A-2FAEF24DE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09392"/>
            <a:ext cx="12192000" cy="718356"/>
          </a:xfrm>
        </p:spPr>
        <p:txBody>
          <a:bodyPr/>
          <a:lstStyle/>
          <a:p>
            <a:pPr algn="ctr"/>
            <a:r>
              <a:rPr lang="en-US" dirty="0"/>
              <a:t>Comparing Fingerprints…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454DA5-6775-FC44-AF31-1CE083335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79"/>
          <a:stretch/>
        </p:blipFill>
        <p:spPr>
          <a:xfrm>
            <a:off x="425865" y="1715589"/>
            <a:ext cx="11490640" cy="19909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3F663D-3D2B-4841-8E4F-C365022EF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18"/>
          <a:stretch/>
        </p:blipFill>
        <p:spPr>
          <a:xfrm>
            <a:off x="425864" y="3994370"/>
            <a:ext cx="11456389" cy="218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08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70D36-458C-C645-869A-DBC147197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735980"/>
            <a:ext cx="3992796" cy="1554503"/>
          </a:xfrm>
        </p:spPr>
        <p:txBody>
          <a:bodyPr/>
          <a:lstStyle/>
          <a:p>
            <a:r>
              <a:rPr lang="en-US" dirty="0"/>
              <a:t>Bringing it to Python…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FC993A-2563-C24C-9BCA-189EDC8B1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4" t="1573" r="860"/>
          <a:stretch/>
        </p:blipFill>
        <p:spPr>
          <a:xfrm>
            <a:off x="4670099" y="-801686"/>
            <a:ext cx="7105650" cy="37250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241FB0-FAA0-5F4E-8BE7-B3A4F1F33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" t="6939" r="1084"/>
          <a:stretch/>
        </p:blipFill>
        <p:spPr>
          <a:xfrm>
            <a:off x="465483" y="5484184"/>
            <a:ext cx="11303000" cy="744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50EC48-324F-CA4B-AD6A-B35244A48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" t="1727"/>
          <a:stretch/>
        </p:blipFill>
        <p:spPr>
          <a:xfrm>
            <a:off x="465483" y="3111726"/>
            <a:ext cx="11310266" cy="218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98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5600-45E9-854F-A631-55E2DE8A0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710267"/>
            <a:ext cx="9102228" cy="3067114"/>
          </a:xfrm>
        </p:spPr>
        <p:txBody>
          <a:bodyPr/>
          <a:lstStyle/>
          <a:p>
            <a:r>
              <a:rPr lang="en-US" sz="5400" dirty="0"/>
              <a:t>So how did the process go for the 14 samples in the experimental data dump?</a:t>
            </a:r>
          </a:p>
        </p:txBody>
      </p:sp>
    </p:spTree>
    <p:extLst>
      <p:ext uri="{BB962C8B-B14F-4D97-AF65-F5344CB8AC3E}">
        <p14:creationId xmlns:p14="http://schemas.microsoft.com/office/powerpoint/2010/main" val="4199921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50DB-F0D0-C341-A8A8-CEE6ED53F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913" y="788824"/>
            <a:ext cx="3401064" cy="1636426"/>
          </a:xfrm>
        </p:spPr>
        <p:txBody>
          <a:bodyPr/>
          <a:lstStyle/>
          <a:p>
            <a:r>
              <a:rPr lang="en-US" dirty="0"/>
              <a:t>Unfiltered Correlations for 14 Samples that were recently Sequenced: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005E93-03AE-8F41-A1E2-B3497C85B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4913" y="2425250"/>
            <a:ext cx="3401063" cy="3451402"/>
          </a:xfrm>
        </p:spPr>
        <p:txBody>
          <a:bodyPr>
            <a:normAutofit lnSpcReduction="10000"/>
          </a:bodyPr>
          <a:lstStyle/>
          <a:p>
            <a:pPr marL="285750" indent="-285750">
              <a:buSzPct val="100000"/>
              <a:buFont typeface="Wingdings" pitchFamily="2" charset="2"/>
              <a:buChar char="Ø"/>
            </a:pPr>
            <a:r>
              <a:rPr lang="en-US" sz="2000" dirty="0"/>
              <a:t>Uses </a:t>
            </a:r>
            <a:r>
              <a:rPr lang="en-US" sz="2000" dirty="0" err="1"/>
              <a:t>GATK_norm.vcf</a:t>
            </a:r>
            <a:endParaRPr lang="en-US" sz="2000" dirty="0"/>
          </a:p>
          <a:p>
            <a:pPr marL="285750" indent="-285750">
              <a:buSzPct val="100000"/>
              <a:buFont typeface="Wingdings" pitchFamily="2" charset="2"/>
              <a:buChar char="Ø"/>
            </a:pPr>
            <a:r>
              <a:rPr lang="en-US" sz="2000" dirty="0"/>
              <a:t>Very good separation in the correlation distribution</a:t>
            </a:r>
          </a:p>
          <a:p>
            <a:pPr marL="285750" indent="-285750">
              <a:buSzPct val="100000"/>
              <a:buFont typeface="Wingdings" pitchFamily="2" charset="2"/>
              <a:buChar char="Ø"/>
            </a:pPr>
            <a:r>
              <a:rPr lang="en-US" sz="2000" dirty="0"/>
              <a:t>When identifying which comparisons are where, tumor-normal-pair samples are higher correlation, all other samples are low correlation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331A4-6EA4-9E47-ABBA-4F417CBF8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2" r="-40"/>
          <a:stretch/>
        </p:blipFill>
        <p:spPr>
          <a:xfrm>
            <a:off x="5126637" y="577330"/>
            <a:ext cx="5725248" cy="543423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167021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CEEE-546D-8548-A564-61018BC8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03" y="1100656"/>
            <a:ext cx="4060800" cy="4656687"/>
          </a:xfrm>
        </p:spPr>
        <p:txBody>
          <a:bodyPr anchor="ctr"/>
          <a:lstStyle/>
          <a:p>
            <a:pPr algn="r"/>
            <a:r>
              <a:rPr lang="en-US" sz="3600" dirty="0"/>
              <a:t>Correlations for Different Comparison Types 14 Samples from recent </a:t>
            </a:r>
            <a:r>
              <a:rPr lang="en-US" sz="3600" dirty="0" err="1"/>
              <a:t>GATK_norm</a:t>
            </a:r>
            <a:r>
              <a:rPr lang="en-US" sz="3600" dirty="0"/>
              <a:t> Sequencing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7628A5-45E3-1445-AF9E-32AF0B5AE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328" y="0"/>
            <a:ext cx="6923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11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AF13D-7BE7-3C4E-BB4C-3AFD5F5C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Great! So now let’s give it a try for a more realistic dataset…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B1630-860D-8E49-ACA5-25D921C18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29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50DB-F0D0-C341-A8A8-CEE6ED53F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913" y="788824"/>
            <a:ext cx="3401064" cy="1636426"/>
          </a:xfrm>
        </p:spPr>
        <p:txBody>
          <a:bodyPr/>
          <a:lstStyle/>
          <a:p>
            <a:r>
              <a:rPr lang="en-US" dirty="0"/>
              <a:t>Unfiltered Correlations for 758 samples in v050 of the pipeline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1DC8AE-445B-ED44-80F7-28DBEFD5E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5820" y="474030"/>
            <a:ext cx="5742048" cy="566569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005E93-03AE-8F41-A1E2-B3497C85B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4913" y="2425250"/>
            <a:ext cx="3401063" cy="3451402"/>
          </a:xfrm>
        </p:spPr>
        <p:txBody>
          <a:bodyPr/>
          <a:lstStyle/>
          <a:p>
            <a:pPr marL="285750" indent="-285750">
              <a:buSzPct val="100000"/>
              <a:buFont typeface="Wingdings" pitchFamily="2" charset="2"/>
              <a:buChar char="Ø"/>
            </a:pPr>
            <a:r>
              <a:rPr lang="en-US" sz="1800" dirty="0"/>
              <a:t>This is using </a:t>
            </a:r>
            <a:r>
              <a:rPr lang="en-US" sz="1800" dirty="0" err="1"/>
              <a:t>ann.vcfs</a:t>
            </a:r>
            <a:r>
              <a:rPr lang="en-US" sz="1800" dirty="0"/>
              <a:t> rather than </a:t>
            </a:r>
            <a:r>
              <a:rPr lang="en-US" sz="1800" dirty="0" err="1"/>
              <a:t>GATK_norm.vcfs</a:t>
            </a:r>
            <a:endParaRPr lang="en-US" sz="1800" dirty="0"/>
          </a:p>
          <a:p>
            <a:pPr marL="285750" indent="-285750">
              <a:buSzPct val="100000"/>
              <a:buFont typeface="Wingdings" pitchFamily="2" charset="2"/>
              <a:buChar char="Ø"/>
            </a:pPr>
            <a:r>
              <a:rPr lang="en-US" sz="1800" dirty="0"/>
              <a:t>Notice the lack of separation in the data – a continuous distribution skewed to the right.</a:t>
            </a:r>
          </a:p>
          <a:p>
            <a:pPr marL="285750" indent="-285750">
              <a:buSzPct val="100000"/>
              <a:buFont typeface="Wingdings" pitchFamily="2" charset="2"/>
              <a:buChar char="Ø"/>
            </a:pPr>
            <a:r>
              <a:rPr lang="en-US" sz="1800" dirty="0"/>
              <a:t>We wanted to see a separation... Now it’s time to figure out why we didn’t</a:t>
            </a:r>
          </a:p>
          <a:p>
            <a:pPr marL="285750" indent="-285750">
              <a:buSzPct val="100000"/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83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FAEE-3962-7D40-9311-E69B20042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Project Description and Fingerprinting Method by Gustavo </a:t>
            </a:r>
            <a:r>
              <a:rPr lang="en-US" dirty="0" err="1"/>
              <a:t>Glusman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338107-6277-B445-AF5B-24B3A2821D07}"/>
              </a:ext>
            </a:extLst>
          </p:cNvPr>
          <p:cNvGrpSpPr/>
          <p:nvPr/>
        </p:nvGrpSpPr>
        <p:grpSpPr>
          <a:xfrm>
            <a:off x="660401" y="356993"/>
            <a:ext cx="11048998" cy="598858"/>
            <a:chOff x="660401" y="356993"/>
            <a:chExt cx="11048998" cy="5988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41BB4-58F0-C44B-B90A-AA5DE1457E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167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5" t="31517" r="-2683" b="29878"/>
            <a:stretch/>
          </p:blipFill>
          <p:spPr>
            <a:xfrm>
              <a:off x="660401" y="370982"/>
              <a:ext cx="2174792" cy="570882"/>
            </a:xfrm>
            <a:prstGeom prst="rect">
              <a:avLst/>
            </a:prstGeom>
            <a:noFill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BB4484-ACFB-6641-971D-8AF49C3B7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065"/>
            <a:stretch/>
          </p:blipFill>
          <p:spPr>
            <a:xfrm>
              <a:off x="9038038" y="356993"/>
              <a:ext cx="601263" cy="59885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5A6BAA-78E4-5745-84CB-13BB63D63D92}"/>
                </a:ext>
              </a:extLst>
            </p:cNvPr>
            <p:cNvSpPr txBox="1"/>
            <p:nvPr/>
          </p:nvSpPr>
          <p:spPr>
            <a:xfrm>
              <a:off x="9639301" y="425589"/>
              <a:ext cx="2070098" cy="46166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EARLE A. CHILES</a:t>
              </a:r>
              <a:b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200" spc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RESEARCH INSTITUTE</a:t>
              </a:r>
              <a:endParaRPr lang="en-US" spc="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770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CEEE-546D-8548-A564-61018BC8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51" y="1100656"/>
            <a:ext cx="4060800" cy="4656687"/>
          </a:xfrm>
        </p:spPr>
        <p:txBody>
          <a:bodyPr anchor="ctr"/>
          <a:lstStyle/>
          <a:p>
            <a:pPr algn="r"/>
            <a:r>
              <a:rPr lang="en-US" sz="3600" dirty="0"/>
              <a:t>Correlations for Different Comparison Types of 758 Samples in v0.5.0 of the Pipeline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09A394-00CF-144F-B644-82A64DC15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0619" y="0"/>
            <a:ext cx="7351381" cy="6858000"/>
          </a:xfrm>
        </p:spPr>
      </p:pic>
    </p:spTree>
    <p:extLst>
      <p:ext uri="{BB962C8B-B14F-4D97-AF65-F5344CB8AC3E}">
        <p14:creationId xmlns:p14="http://schemas.microsoft.com/office/powerpoint/2010/main" val="1941124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13B8-1037-114D-93E4-9D4EE0D1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Two: Filtering out the Noise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D40AF-CC5F-C544-9E29-BC284C1F8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B7F91E-AC11-5643-8696-1372AAAF8D11}"/>
              </a:ext>
            </a:extLst>
          </p:cNvPr>
          <p:cNvGrpSpPr/>
          <p:nvPr/>
        </p:nvGrpSpPr>
        <p:grpSpPr>
          <a:xfrm>
            <a:off x="660401" y="356993"/>
            <a:ext cx="11048998" cy="598858"/>
            <a:chOff x="660401" y="356993"/>
            <a:chExt cx="11048998" cy="5988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3C0312-7505-3940-B08F-335C95B6D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167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5" t="31517" r="-2683" b="29878"/>
            <a:stretch/>
          </p:blipFill>
          <p:spPr>
            <a:xfrm>
              <a:off x="660401" y="370982"/>
              <a:ext cx="2174792" cy="570882"/>
            </a:xfrm>
            <a:prstGeom prst="rect">
              <a:avLst/>
            </a:prstGeom>
            <a:noFill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2AF2BA-AEF3-954B-92A8-EC2E056EE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065"/>
            <a:stretch/>
          </p:blipFill>
          <p:spPr>
            <a:xfrm>
              <a:off x="9038038" y="356993"/>
              <a:ext cx="601263" cy="59885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7FD829-8DBF-034F-B734-C9C801E83D4B}"/>
                </a:ext>
              </a:extLst>
            </p:cNvPr>
            <p:cNvSpPr txBox="1"/>
            <p:nvPr/>
          </p:nvSpPr>
          <p:spPr>
            <a:xfrm>
              <a:off x="9639301" y="425589"/>
              <a:ext cx="2070098" cy="46166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EARLE A. CHILES</a:t>
              </a:r>
              <a:b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200" spc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RESEARCH INSTITUTE</a:t>
              </a:r>
              <a:endParaRPr lang="en-US" spc="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7214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EFB-C31B-2B42-938B-5D9279BE8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15" y="614560"/>
            <a:ext cx="11061789" cy="839450"/>
          </a:xfrm>
        </p:spPr>
        <p:txBody>
          <a:bodyPr>
            <a:normAutofit fontScale="90000"/>
          </a:bodyPr>
          <a:lstStyle/>
          <a:p>
            <a:r>
              <a:rPr lang="en-US" dirty="0"/>
              <a:t>To know what an how to filter, we must understand how sequencers work…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5D151E-3E51-B446-923B-0E32577F2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628" y="1751787"/>
            <a:ext cx="4373754" cy="42935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A66325-24EA-3F42-A8E0-28B9A34AD5AC}"/>
              </a:ext>
            </a:extLst>
          </p:cNvPr>
          <p:cNvSpPr/>
          <p:nvPr/>
        </p:nvSpPr>
        <p:spPr>
          <a:xfrm>
            <a:off x="442707" y="6343133"/>
            <a:ext cx="109855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https://genomemedicine.biomedcentral.com/articles/10.1186/gm524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CC09638-3BD5-5C40-867F-5017FDBADE03}"/>
              </a:ext>
            </a:extLst>
          </p:cNvPr>
          <p:cNvSpPr txBox="1">
            <a:spLocks/>
          </p:cNvSpPr>
          <p:nvPr/>
        </p:nvSpPr>
        <p:spPr>
          <a:xfrm>
            <a:off x="202863" y="2440972"/>
            <a:ext cx="3364796" cy="3604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Germline, in this circumstance, is sequenced from blood samples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These SNVs are found in normal tissue AND tumor tissue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SNVs garnered starting during zygote formation and accumulated throughout life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12FD3D1-8289-8949-ADC3-54283E4CD5C7}"/>
              </a:ext>
            </a:extLst>
          </p:cNvPr>
          <p:cNvSpPr txBox="1">
            <a:spLocks/>
          </p:cNvSpPr>
          <p:nvPr/>
        </p:nvSpPr>
        <p:spPr>
          <a:xfrm>
            <a:off x="8514413" y="2019781"/>
            <a:ext cx="3153734" cy="4211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Somatic SNVs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009DFF9-6E35-C441-87C3-ED49E02C3D88}"/>
              </a:ext>
            </a:extLst>
          </p:cNvPr>
          <p:cNvSpPr txBox="1">
            <a:spLocks/>
          </p:cNvSpPr>
          <p:nvPr/>
        </p:nvSpPr>
        <p:spPr>
          <a:xfrm>
            <a:off x="8303350" y="2440972"/>
            <a:ext cx="3628819" cy="360438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1800" dirty="0"/>
              <a:t>The somatic genome is sequenced from a tumor sample. It is very rare for these samples not to have normal tissue ‘impurities’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These are the most interesting SNVs because they are not found in normal tissue – implying that they caused tumor formation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3EEAB30-BE56-1F4C-93EC-B690CAC7FA74}"/>
              </a:ext>
            </a:extLst>
          </p:cNvPr>
          <p:cNvSpPr txBox="1">
            <a:spLocks/>
          </p:cNvSpPr>
          <p:nvPr/>
        </p:nvSpPr>
        <p:spPr>
          <a:xfrm>
            <a:off x="202863" y="1693472"/>
            <a:ext cx="3153734" cy="7503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dirty="0"/>
              <a:t>'Normal’ (Germline) SNVs:</a:t>
            </a:r>
          </a:p>
        </p:txBody>
      </p:sp>
    </p:spTree>
    <p:extLst>
      <p:ext uri="{BB962C8B-B14F-4D97-AF65-F5344CB8AC3E}">
        <p14:creationId xmlns:p14="http://schemas.microsoft.com/office/powerpoint/2010/main" val="4225907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D72F-6D6A-404A-A0C8-195ED8E4B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55" y="146951"/>
            <a:ext cx="10146807" cy="941367"/>
          </a:xfrm>
        </p:spPr>
        <p:txBody>
          <a:bodyPr/>
          <a:lstStyle/>
          <a:p>
            <a:pPr algn="ctr"/>
            <a:r>
              <a:rPr lang="en-US" sz="4000" dirty="0"/>
              <a:t>How Genome Sequencing Works: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FC0554-A455-134E-83C0-8F161FB31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924"/>
          <a:stretch/>
        </p:blipFill>
        <p:spPr>
          <a:xfrm>
            <a:off x="7105337" y="1027330"/>
            <a:ext cx="4087558" cy="30776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845542-5049-3A42-9248-71CA1F36E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94" y="4220829"/>
            <a:ext cx="5237857" cy="20133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3B8367-CFE5-FD45-BF43-08A63DD354F6}"/>
              </a:ext>
            </a:extLst>
          </p:cNvPr>
          <p:cNvSpPr/>
          <p:nvPr/>
        </p:nvSpPr>
        <p:spPr>
          <a:xfrm>
            <a:off x="585608" y="6304859"/>
            <a:ext cx="59234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hlinkClick r:id="rId4"/>
              </a:rPr>
              <a:t>https://hbctraining.github.io/In-depth-NGS-Data-Analysis-Course/sessionVI/lessons/02_variant-calling.html</a:t>
            </a:r>
            <a:endParaRPr lang="en-US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5E5CE8-6136-404E-8545-B4320C8D341F}"/>
              </a:ext>
            </a:extLst>
          </p:cNvPr>
          <p:cNvSpPr/>
          <p:nvPr/>
        </p:nvSpPr>
        <p:spPr>
          <a:xfrm>
            <a:off x="6567344" y="6304858"/>
            <a:ext cx="51635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5"/>
              </a:rPr>
              <a:t>https://bioinformatics.stackexchange.com/questions/2726/what-is-deep-sequencing</a:t>
            </a:r>
            <a:endParaRPr lang="en-US" sz="1100" dirty="0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A563EDC6-8586-4548-B69A-03D4527E21D4}"/>
              </a:ext>
            </a:extLst>
          </p:cNvPr>
          <p:cNvSpPr txBox="1">
            <a:spLocks/>
          </p:cNvSpPr>
          <p:nvPr/>
        </p:nvSpPr>
        <p:spPr>
          <a:xfrm>
            <a:off x="233356" y="1027330"/>
            <a:ext cx="6632140" cy="3319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/>
              <a:t>Several hundreds or thousands of primers are used to start sequencing. Sequencing then occurs for a set number of base-pairs after the primer</a:t>
            </a:r>
          </a:p>
          <a:p>
            <a:r>
              <a:rPr lang="en-US" sz="1800" dirty="0"/>
              <a:t>Which primers are used and how many BP are sequenced after the primer determines read depth: how many times the genome was sequenced at a single locus</a:t>
            </a:r>
          </a:p>
          <a:p>
            <a:r>
              <a:rPr lang="en-US" sz="1800" dirty="0"/>
              <a:t>At EACRI, Germline samples normally has depth ranging from 50 – 70 reads. </a:t>
            </a:r>
            <a:r>
              <a:rPr lang="en-US" sz="1800" dirty="0" err="1"/>
              <a:t>Tumore</a:t>
            </a:r>
            <a:r>
              <a:rPr lang="en-US" sz="1800" dirty="0"/>
              <a:t> samples have read depth ranging from 100 – 200 reads.</a:t>
            </a:r>
          </a:p>
          <a:p>
            <a:endParaRPr lang="en-US" sz="1800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CEC097C7-01EC-3441-A047-A739007E5FE9}"/>
              </a:ext>
            </a:extLst>
          </p:cNvPr>
          <p:cNvSpPr txBox="1">
            <a:spLocks/>
          </p:cNvSpPr>
          <p:nvPr/>
        </p:nvSpPr>
        <p:spPr>
          <a:xfrm>
            <a:off x="6567344" y="4224661"/>
            <a:ext cx="5221853" cy="2029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/>
              <a:t>Variants are found by comparing the sequencing data to a reference genome</a:t>
            </a:r>
          </a:p>
          <a:p>
            <a:r>
              <a:rPr lang="en-US" sz="1800" dirty="0"/>
              <a:t>Any given locus will have a number of normal reads and a number of variant reads, leading to variable variant allele frequency</a:t>
            </a:r>
          </a:p>
        </p:txBody>
      </p:sp>
    </p:spTree>
    <p:extLst>
      <p:ext uri="{BB962C8B-B14F-4D97-AF65-F5344CB8AC3E}">
        <p14:creationId xmlns:p14="http://schemas.microsoft.com/office/powerpoint/2010/main" val="1619198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9FEAF-CF37-7A4E-B2B6-CD04404F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EACRI Pipeline Works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0CC9523-FD45-6547-9438-33CE0C6E7778}"/>
              </a:ext>
            </a:extLst>
          </p:cNvPr>
          <p:cNvSpPr txBox="1">
            <a:spLocks/>
          </p:cNvSpPr>
          <p:nvPr/>
        </p:nvSpPr>
        <p:spPr>
          <a:xfrm>
            <a:off x="1430465" y="1649141"/>
            <a:ext cx="4400708" cy="576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1. SEQUENCING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E2AA7B-C14E-1A4E-82E7-AE1ADAF2B055}"/>
              </a:ext>
            </a:extLst>
          </p:cNvPr>
          <p:cNvSpPr txBox="1">
            <a:spLocks/>
          </p:cNvSpPr>
          <p:nvPr/>
        </p:nvSpPr>
        <p:spPr>
          <a:xfrm>
            <a:off x="1430464" y="4386957"/>
            <a:ext cx="4400709" cy="151916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Once aligned reads are processed and clean, mutation calling algorithms are used to find SNV and INDELs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58C633-05E3-C04C-A454-C5DD6A7D4BA8}"/>
              </a:ext>
            </a:extLst>
          </p:cNvPr>
          <p:cNvSpPr txBox="1">
            <a:spLocks/>
          </p:cNvSpPr>
          <p:nvPr/>
        </p:nvSpPr>
        <p:spPr>
          <a:xfrm>
            <a:off x="6105244" y="1649141"/>
            <a:ext cx="4437088" cy="576262"/>
          </a:xfrm>
          <a:prstGeom prst="rect">
            <a:avLst/>
          </a:prstGeom>
        </p:spPr>
        <p:txBody>
          <a:bodyPr anchor="ctr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2. ALIGNMENT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8F548A0-8457-6640-AD02-6EB7210090F3}"/>
              </a:ext>
            </a:extLst>
          </p:cNvPr>
          <p:cNvSpPr txBox="1">
            <a:spLocks/>
          </p:cNvSpPr>
          <p:nvPr/>
        </p:nvSpPr>
        <p:spPr>
          <a:xfrm>
            <a:off x="1459827" y="2225403"/>
            <a:ext cx="4371346" cy="134229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Hiseq-2500, Hiseq-4000, </a:t>
            </a:r>
            <a:r>
              <a:rPr lang="en-US" dirty="0" err="1"/>
              <a:t>Novaseq</a:t>
            </a:r>
            <a:r>
              <a:rPr lang="en-US" dirty="0"/>
              <a:t> sequences the exome of the desired Tumor/Normal samples 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B3561EDB-9B68-EE43-801E-DBE2FA9D1E72}"/>
              </a:ext>
            </a:extLst>
          </p:cNvPr>
          <p:cNvSpPr txBox="1">
            <a:spLocks/>
          </p:cNvSpPr>
          <p:nvPr/>
        </p:nvSpPr>
        <p:spPr>
          <a:xfrm>
            <a:off x="1430465" y="3810695"/>
            <a:ext cx="4400708" cy="576262"/>
          </a:xfrm>
          <a:prstGeom prst="rect">
            <a:avLst/>
          </a:prstGeom>
        </p:spPr>
        <p:txBody>
          <a:bodyPr anchor="ctr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3. SNV and INDEL PROCESSING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CEB0161-B7B8-9941-BA02-B52DE7BB654A}"/>
              </a:ext>
            </a:extLst>
          </p:cNvPr>
          <p:cNvSpPr txBox="1">
            <a:spLocks/>
          </p:cNvSpPr>
          <p:nvPr/>
        </p:nvSpPr>
        <p:spPr>
          <a:xfrm>
            <a:off x="6105244" y="4468011"/>
            <a:ext cx="4437088" cy="143811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Mutations found are further annotated with databases such as EXAC, 1000G Project, COSMIC, TCGA etc., 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70BE1D6-02F1-4340-A148-C7B097E220B4}"/>
              </a:ext>
            </a:extLst>
          </p:cNvPr>
          <p:cNvSpPr txBox="1">
            <a:spLocks/>
          </p:cNvSpPr>
          <p:nvPr/>
        </p:nvSpPr>
        <p:spPr>
          <a:xfrm>
            <a:off x="6105244" y="3816798"/>
            <a:ext cx="4437088" cy="576262"/>
          </a:xfrm>
          <a:prstGeom prst="rect">
            <a:avLst/>
          </a:prstGeom>
        </p:spPr>
        <p:txBody>
          <a:bodyPr anchor="ctr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4. ANNOTATION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DA6E8F9-ABE2-3342-88BF-D885FCDA8CB6}"/>
              </a:ext>
            </a:extLst>
          </p:cNvPr>
          <p:cNvSpPr txBox="1">
            <a:spLocks/>
          </p:cNvSpPr>
          <p:nvPr/>
        </p:nvSpPr>
        <p:spPr>
          <a:xfrm>
            <a:off x="6105243" y="2231506"/>
            <a:ext cx="4437089" cy="10703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Unaligned reads are aligned to human genome reference</a:t>
            </a:r>
          </a:p>
        </p:txBody>
      </p:sp>
    </p:spTree>
    <p:extLst>
      <p:ext uri="{BB962C8B-B14F-4D97-AF65-F5344CB8AC3E}">
        <p14:creationId xmlns:p14="http://schemas.microsoft.com/office/powerpoint/2010/main" val="393547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A922B6-A750-E34F-AA5E-BF67091AC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204" y="4751883"/>
            <a:ext cx="8946541" cy="1858780"/>
          </a:xfrm>
        </p:spPr>
        <p:txBody>
          <a:bodyPr/>
          <a:lstStyle/>
          <a:p>
            <a:r>
              <a:rPr lang="en-US" dirty="0"/>
              <a:t>DP: Total Allele Depth</a:t>
            </a:r>
          </a:p>
          <a:p>
            <a:r>
              <a:rPr lang="en-US" dirty="0"/>
              <a:t>AD: Variant Depth or Variant vs. Reference Calls</a:t>
            </a:r>
          </a:p>
          <a:p>
            <a:r>
              <a:rPr lang="en-US" dirty="0"/>
              <a:t>VD: Like AD. Only found in a few callers.</a:t>
            </a:r>
          </a:p>
          <a:p>
            <a:r>
              <a:rPr lang="en-US" dirty="0"/>
              <a:t>FREQ: A VAF percentage.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24E88B-C042-3E45-A68E-F8CFA0045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1" b="17184"/>
          <a:stretch/>
        </p:blipFill>
        <p:spPr>
          <a:xfrm>
            <a:off x="666839" y="91946"/>
            <a:ext cx="10829557" cy="100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DFFB5E-122A-1943-976F-FE6E530FB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43" t="84617" b="2362"/>
          <a:stretch/>
        </p:blipFill>
        <p:spPr>
          <a:xfrm>
            <a:off x="649505" y="2833141"/>
            <a:ext cx="10810442" cy="3302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73B1F8-7927-7B46-8031-2E271D7A3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3" y="3792731"/>
            <a:ext cx="10931364" cy="344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866A28-791E-C547-8183-6EE9C51B09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353"/>
          <a:stretch/>
        </p:blipFill>
        <p:spPr>
          <a:xfrm>
            <a:off x="688247" y="3163367"/>
            <a:ext cx="10732957" cy="330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1C6DA8-963D-B541-9C83-F5A49832B8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698" b="14050"/>
          <a:stretch/>
        </p:blipFill>
        <p:spPr>
          <a:xfrm>
            <a:off x="1879501" y="3493593"/>
            <a:ext cx="8350448" cy="313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7BA293-141F-1040-B62F-A1AF2868C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0879" y="4143678"/>
            <a:ext cx="8307692" cy="4552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EEC663-D593-5740-AB93-77C2C099B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24" r="47857" b="2916"/>
          <a:stretch/>
        </p:blipFill>
        <p:spPr>
          <a:xfrm>
            <a:off x="0" y="1820874"/>
            <a:ext cx="12213140" cy="3723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AA933B-2138-8343-98F1-16D04DB5FE21}"/>
              </a:ext>
            </a:extLst>
          </p:cNvPr>
          <p:cNvSpPr txBox="1"/>
          <p:nvPr/>
        </p:nvSpPr>
        <p:spPr>
          <a:xfrm>
            <a:off x="440908" y="1180987"/>
            <a:ext cx="1122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format column from the SNV read above: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461EB8-BCF6-C241-A541-67C3120B8FDB}"/>
              </a:ext>
            </a:extLst>
          </p:cNvPr>
          <p:cNvSpPr txBox="1"/>
          <p:nvPr/>
        </p:nvSpPr>
        <p:spPr>
          <a:xfrm>
            <a:off x="440909" y="2293718"/>
            <a:ext cx="1107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Varscan</a:t>
            </a:r>
            <a:r>
              <a:rPr lang="en-US" sz="2400" dirty="0"/>
              <a:t>, GATK, </a:t>
            </a:r>
            <a:r>
              <a:rPr lang="en-US" sz="2400" dirty="0" err="1"/>
              <a:t>Samtools</a:t>
            </a:r>
            <a:r>
              <a:rPr lang="en-US" sz="2400" dirty="0"/>
              <a:t>, </a:t>
            </a:r>
            <a:r>
              <a:rPr lang="en-US" sz="2400" dirty="0" err="1"/>
              <a:t>Freebayes</a:t>
            </a:r>
            <a:r>
              <a:rPr lang="en-US" sz="2400" dirty="0"/>
              <a:t>, </a:t>
            </a:r>
            <a:r>
              <a:rPr lang="en-US" sz="2400" dirty="0" err="1"/>
              <a:t>Vardict</a:t>
            </a:r>
            <a:r>
              <a:rPr lang="en-US" sz="2400" dirty="0">
                <a:sym typeface="Wingdings" pitchFamily="2" charset="2"/>
              </a:rPr>
              <a:t> (in order):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3732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992D-C1CC-2F46-B350-484C4398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3432748"/>
            <a:ext cx="8825657" cy="1344632"/>
          </a:xfrm>
        </p:spPr>
        <p:txBody>
          <a:bodyPr/>
          <a:lstStyle/>
          <a:p>
            <a:r>
              <a:rPr lang="en-US" dirty="0"/>
              <a:t>How Different Filters Effect Comparison Correlations: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1D158-87C0-1A4B-BBB1-A23100390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11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14908-B5F4-B54F-B5FD-79F01E5C7746}"/>
              </a:ext>
            </a:extLst>
          </p:cNvPr>
          <p:cNvSpPr txBox="1">
            <a:spLocks/>
          </p:cNvSpPr>
          <p:nvPr/>
        </p:nvSpPr>
        <p:spPr>
          <a:xfrm>
            <a:off x="136445" y="143781"/>
            <a:ext cx="11870676" cy="65069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/>
              <a:t>How Different Filters Effect Comparison Correlations: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92432-CD75-8A4B-9250-7368699C5FD1}"/>
              </a:ext>
            </a:extLst>
          </p:cNvPr>
          <p:cNvSpPr txBox="1">
            <a:spLocks/>
          </p:cNvSpPr>
          <p:nvPr/>
        </p:nvSpPr>
        <p:spPr>
          <a:xfrm>
            <a:off x="590591" y="4517930"/>
            <a:ext cx="2940050" cy="576262"/>
          </a:xfrm>
          <a:prstGeom prst="rect">
            <a:avLst/>
          </a:prstGeom>
        </p:spPr>
        <p:txBody>
          <a:bodyPr anchor="ctr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Unfiltered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C82125F-9A07-1240-9326-8E7E260DDFFE}"/>
              </a:ext>
            </a:extLst>
          </p:cNvPr>
          <p:cNvSpPr txBox="1">
            <a:spLocks/>
          </p:cNvSpPr>
          <p:nvPr/>
        </p:nvSpPr>
        <p:spPr>
          <a:xfrm>
            <a:off x="590591" y="5094192"/>
            <a:ext cx="3327697" cy="15747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Many, many outliers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Tight distribution when not considering outliers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9DABE9D-F14E-E840-BC19-C7A768D1D6F9}"/>
              </a:ext>
            </a:extLst>
          </p:cNvPr>
          <p:cNvSpPr txBox="1">
            <a:spLocks/>
          </p:cNvSpPr>
          <p:nvPr/>
        </p:nvSpPr>
        <p:spPr>
          <a:xfrm>
            <a:off x="4649515" y="4517930"/>
            <a:ext cx="2930525" cy="576262"/>
          </a:xfrm>
          <a:prstGeom prst="rect">
            <a:avLst/>
          </a:prstGeom>
        </p:spPr>
        <p:txBody>
          <a:bodyPr anchor="ctr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Sequencing Filter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91EE5B0-16AE-6446-B24B-CCF56823EE22}"/>
              </a:ext>
            </a:extLst>
          </p:cNvPr>
          <p:cNvSpPr txBox="1">
            <a:spLocks/>
          </p:cNvSpPr>
          <p:nvPr/>
        </p:nvSpPr>
        <p:spPr>
          <a:xfrm>
            <a:off x="4267926" y="5094192"/>
            <a:ext cx="3693703" cy="15747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Minimum Allele Depth 50, Minimum Variant Allele Frequency 10%, Minimum Number of Algorithms Called 2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Wider distribution, fewer outliers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600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940BC832-6310-0444-BEFD-6C4909C34262}"/>
              </a:ext>
            </a:extLst>
          </p:cNvPr>
          <p:cNvSpPr txBox="1">
            <a:spLocks/>
          </p:cNvSpPr>
          <p:nvPr/>
        </p:nvSpPr>
        <p:spPr>
          <a:xfrm>
            <a:off x="8311267" y="4501051"/>
            <a:ext cx="3629354" cy="576262"/>
          </a:xfrm>
          <a:prstGeom prst="rect">
            <a:avLst/>
          </a:prstGeom>
        </p:spPr>
        <p:txBody>
          <a:bodyPr anchor="t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Reference Population Filter + Sequencing Filter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55075B8-6CD2-AB4D-97A8-415CC529205B}"/>
              </a:ext>
            </a:extLst>
          </p:cNvPr>
          <p:cNvSpPr txBox="1">
            <a:spLocks/>
          </p:cNvSpPr>
          <p:nvPr/>
        </p:nvSpPr>
        <p:spPr>
          <a:xfrm>
            <a:off x="8311267" y="5215276"/>
            <a:ext cx="3629354" cy="133259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Same filters as left plus 0.001 maximum reference population frequency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Tighter Distribution and Fewer Outliers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205766-1FA4-1A42-89EC-F756C6B8398D}"/>
              </a:ext>
            </a:extLst>
          </p:cNvPr>
          <p:cNvGrpSpPr/>
          <p:nvPr/>
        </p:nvGrpSpPr>
        <p:grpSpPr>
          <a:xfrm>
            <a:off x="202944" y="827413"/>
            <a:ext cx="11737677" cy="3623824"/>
            <a:chOff x="136445" y="1115543"/>
            <a:chExt cx="11737677" cy="362382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662DBE-0569-2B48-886D-B5F3DD7EE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4768" y="1132423"/>
              <a:ext cx="3629354" cy="35900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5BE7D6-29CD-B946-B0A3-05AE89949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427" y="1115543"/>
              <a:ext cx="3693704" cy="3623824"/>
            </a:xfrm>
            <a:prstGeom prst="rect">
              <a:avLst/>
            </a:prstGeom>
          </p:spPr>
        </p:pic>
        <p:pic>
          <p:nvPicPr>
            <p:cNvPr id="12" name="Content Placeholder 4">
              <a:extLst>
                <a:ext uri="{FF2B5EF4-FFF2-40B4-BE49-F238E27FC236}">
                  <a16:creationId xmlns:a16="http://schemas.microsoft.com/office/drawing/2014/main" id="{9902E38B-AE16-0E4A-9799-94F03AE55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4067"/>
            <a:stretch/>
          </p:blipFill>
          <p:spPr>
            <a:xfrm>
              <a:off x="136445" y="1115544"/>
              <a:ext cx="3715345" cy="3606944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2160353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F218A-B3B2-2640-802A-8F796296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Filtering by SNVs read variables didn’t have the desired effect…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3ABB9-DFE4-D648-A5C0-76A966CCD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fi</a:t>
            </a:r>
          </a:p>
        </p:txBody>
      </p:sp>
    </p:spTree>
    <p:extLst>
      <p:ext uri="{BB962C8B-B14F-4D97-AF65-F5344CB8AC3E}">
        <p14:creationId xmlns:p14="http://schemas.microsoft.com/office/powerpoint/2010/main" val="4140967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97C3-AC42-F94A-A515-F6F1B439C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116827" cy="1400530"/>
          </a:xfrm>
        </p:spPr>
        <p:txBody>
          <a:bodyPr/>
          <a:lstStyle/>
          <a:p>
            <a:r>
              <a:rPr lang="en-US" sz="3200" dirty="0"/>
              <a:t>If a tumor sample and a normal sample are paired, their germline SNVs should be consistent.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64F97-1BD5-E447-945F-F2D675FFF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55" y="1648918"/>
            <a:ext cx="11422504" cy="471636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This helps explain why the larger v050 dataset was not providing the correlation distribution we saw with the smaller dataset.</a:t>
            </a:r>
          </a:p>
          <a:p>
            <a:r>
              <a:rPr lang="en-US" sz="2400" dirty="0"/>
              <a:t>This dataset used </a:t>
            </a:r>
            <a:r>
              <a:rPr lang="en-US" sz="2400" dirty="0" err="1"/>
              <a:t>ann.vcf</a:t>
            </a:r>
            <a:r>
              <a:rPr lang="en-US" sz="2400" dirty="0"/>
              <a:t>, not </a:t>
            </a:r>
            <a:r>
              <a:rPr lang="en-US" sz="2400" dirty="0" err="1"/>
              <a:t>GATK_norm.vcf</a:t>
            </a:r>
            <a:endParaRPr lang="en-US" sz="2400" dirty="0"/>
          </a:p>
          <a:p>
            <a:r>
              <a:rPr lang="en-US" sz="2400" dirty="0"/>
              <a:t>Again, different callers are good at finding different type of SNVs:</a:t>
            </a:r>
          </a:p>
          <a:p>
            <a:pPr lvl="1"/>
            <a:r>
              <a:rPr lang="en-US" sz="2000" dirty="0" err="1"/>
              <a:t>Varscan</a:t>
            </a:r>
            <a:r>
              <a:rPr lang="en-US" sz="2000" dirty="0"/>
              <a:t>: A very permissive caller. Picks up just about any SNV</a:t>
            </a:r>
          </a:p>
          <a:p>
            <a:pPr lvl="1"/>
            <a:r>
              <a:rPr lang="en-US" sz="2000" dirty="0"/>
              <a:t>GATK: A stringent caller that focuses on outputting Germline SNVs</a:t>
            </a:r>
          </a:p>
          <a:p>
            <a:pPr lvl="1"/>
            <a:r>
              <a:rPr lang="en-US" sz="2000" dirty="0" err="1"/>
              <a:t>Samtools</a:t>
            </a:r>
            <a:r>
              <a:rPr lang="en-US" sz="2000" dirty="0"/>
              <a:t>: Like GATK</a:t>
            </a:r>
          </a:p>
          <a:p>
            <a:pPr lvl="1"/>
            <a:r>
              <a:rPr lang="en-US" sz="2000" dirty="0" err="1"/>
              <a:t>Freebayes</a:t>
            </a:r>
            <a:r>
              <a:rPr lang="en-US" sz="2000" dirty="0"/>
              <a:t>: Like GATK</a:t>
            </a:r>
          </a:p>
          <a:p>
            <a:pPr lvl="1"/>
            <a:r>
              <a:rPr lang="en-US" sz="2000" dirty="0" err="1"/>
              <a:t>Vardict</a:t>
            </a:r>
            <a:r>
              <a:rPr lang="en-US" sz="2000" dirty="0"/>
              <a:t>: More of a Somatic Caller</a:t>
            </a:r>
          </a:p>
          <a:p>
            <a:r>
              <a:rPr lang="en-US" sz="2400" dirty="0"/>
              <a:t>So </a:t>
            </a:r>
            <a:r>
              <a:rPr lang="en-US" sz="2400" dirty="0" err="1"/>
              <a:t>ann.vcf</a:t>
            </a:r>
            <a:r>
              <a:rPr lang="en-US" sz="2400" dirty="0"/>
              <a:t> includes variants from permissive and somatic callers (</a:t>
            </a:r>
            <a:r>
              <a:rPr lang="en-US" sz="2400" dirty="0" err="1"/>
              <a:t>Varscan</a:t>
            </a:r>
            <a:r>
              <a:rPr lang="en-US" sz="2400" dirty="0"/>
              <a:t> and </a:t>
            </a:r>
            <a:r>
              <a:rPr lang="en-US" sz="2400" dirty="0" err="1"/>
              <a:t>Vardict</a:t>
            </a:r>
            <a:r>
              <a:rPr lang="en-US" sz="2400" dirty="0"/>
              <a:t>), which throws a wrench in comparing the Germline SNVs in the normal sample to the Germline SNVs in the Tumor Sample.</a:t>
            </a:r>
          </a:p>
        </p:txBody>
      </p:sp>
    </p:spTree>
    <p:extLst>
      <p:ext uri="{BB962C8B-B14F-4D97-AF65-F5344CB8AC3E}">
        <p14:creationId xmlns:p14="http://schemas.microsoft.com/office/powerpoint/2010/main" val="193210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C54A2-61D1-484D-89C4-113CFF42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T-Cell Therapy: Teaching your body to attack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BC349-75D1-2F46-B7B6-7FEFC6020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226" y="2052917"/>
            <a:ext cx="5233987" cy="4195481"/>
          </a:xfrm>
        </p:spPr>
        <p:txBody>
          <a:bodyPr/>
          <a:lstStyle/>
          <a:p>
            <a:r>
              <a:rPr lang="en-US" dirty="0"/>
              <a:t>A method of training your immunity to recognize tumor epitopes.</a:t>
            </a:r>
          </a:p>
          <a:p>
            <a:r>
              <a:rPr lang="en-US" dirty="0"/>
              <a:t>A very good example of personalized medicine</a:t>
            </a:r>
          </a:p>
          <a:p>
            <a:r>
              <a:rPr lang="en-US" dirty="0"/>
              <a:t>Requires that the patient and the tumor are paired throughout treatment – you don’t want to train a patient’s T-cells to deal with another patient’s tumor</a:t>
            </a:r>
          </a:p>
          <a:p>
            <a:pPr marL="0" indent="0" algn="ctr">
              <a:buNone/>
            </a:pPr>
            <a:r>
              <a:rPr lang="en-US" sz="2800" dirty="0"/>
              <a:t>Begs the Question…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D186D7-9CFA-8E46-9007-A2D75D75D5FE}"/>
              </a:ext>
            </a:extLst>
          </p:cNvPr>
          <p:cNvSpPr/>
          <p:nvPr/>
        </p:nvSpPr>
        <p:spPr>
          <a:xfrm>
            <a:off x="1103313" y="5925233"/>
            <a:ext cx="106822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https://www.cbinsights.com/research/report/what-are-neoantigen-vaccines-personalized-cancer-treatment/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E9617-121C-604B-9F8E-129C24C0E4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89"/>
          <a:stretch/>
        </p:blipFill>
        <p:spPr>
          <a:xfrm>
            <a:off x="5507567" y="1168400"/>
            <a:ext cx="6408324" cy="47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34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F176B-47B8-1F48-8E2B-C527FF61D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Different Callers Affected Distribution of Correlations for Fingerprint Comparisons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21B74-01DE-B04F-9337-63413C299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758-sample dataset took days to process, so a much smaller 25 sample dataset was adopted for testing…</a:t>
            </a:r>
          </a:p>
        </p:txBody>
      </p:sp>
    </p:spTree>
    <p:extLst>
      <p:ext uri="{BB962C8B-B14F-4D97-AF65-F5344CB8AC3E}">
        <p14:creationId xmlns:p14="http://schemas.microsoft.com/office/powerpoint/2010/main" val="3630881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CEEE-546D-8548-A564-61018BC8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84" y="1100655"/>
            <a:ext cx="4676931" cy="4656687"/>
          </a:xfrm>
        </p:spPr>
        <p:txBody>
          <a:bodyPr anchor="ctr"/>
          <a:lstStyle/>
          <a:p>
            <a:pPr algn="r"/>
            <a:r>
              <a:rPr lang="en-US" sz="3600" dirty="0"/>
              <a:t>Correlations for Different Comparison Types for </a:t>
            </a:r>
            <a:r>
              <a:rPr lang="en-US" sz="3600" dirty="0" err="1"/>
              <a:t>Varscan</a:t>
            </a:r>
            <a:r>
              <a:rPr lang="en-US" sz="3600" dirty="0"/>
              <a:t> Only in the 25-Sample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4C9D71-8A4A-EA46-9F90-6C59B3BB6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910" y="-1"/>
            <a:ext cx="6942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11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CEEE-546D-8548-A564-61018BC8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34" y="1100655"/>
            <a:ext cx="4601981" cy="4656687"/>
          </a:xfrm>
        </p:spPr>
        <p:txBody>
          <a:bodyPr anchor="ctr"/>
          <a:lstStyle/>
          <a:p>
            <a:pPr algn="r"/>
            <a:r>
              <a:rPr lang="en-US" sz="3600" dirty="0"/>
              <a:t>Correlations for Different Comparison Types for GATK Only in the 25-Sample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800EB-6900-A94E-8F0E-4570FCB81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111" y="0"/>
            <a:ext cx="6970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19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CEEE-546D-8548-A564-61018BC8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64" y="1100655"/>
            <a:ext cx="4646951" cy="4656687"/>
          </a:xfrm>
        </p:spPr>
        <p:txBody>
          <a:bodyPr anchor="ctr"/>
          <a:lstStyle/>
          <a:p>
            <a:pPr algn="r"/>
            <a:r>
              <a:rPr lang="en-US" sz="3600" dirty="0"/>
              <a:t>Correlations for Different Comparison Types for </a:t>
            </a:r>
            <a:r>
              <a:rPr lang="en-US" sz="3600" dirty="0" err="1"/>
              <a:t>Freebayes</a:t>
            </a:r>
            <a:r>
              <a:rPr lang="en-US" sz="3600" dirty="0"/>
              <a:t> Only in the 25-Sample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800EB-6900-A94E-8F0E-4570FCB81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111" y="0"/>
            <a:ext cx="6970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28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CEEE-546D-8548-A564-61018BC8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34" y="1100655"/>
            <a:ext cx="4601981" cy="4656687"/>
          </a:xfrm>
        </p:spPr>
        <p:txBody>
          <a:bodyPr anchor="ctr"/>
          <a:lstStyle/>
          <a:p>
            <a:pPr algn="r"/>
            <a:r>
              <a:rPr lang="en-US" sz="3600" dirty="0"/>
              <a:t>Correlations for Different Comparison Types for </a:t>
            </a:r>
            <a:r>
              <a:rPr lang="en-US" sz="3600" dirty="0" err="1"/>
              <a:t>Vardict</a:t>
            </a:r>
            <a:r>
              <a:rPr lang="en-US" sz="3600" dirty="0"/>
              <a:t> Only in the 25-Sample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432D0-A2FB-9F43-A3E9-8D6DE358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537" y="0"/>
            <a:ext cx="6979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76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CEEE-546D-8548-A564-61018BC8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34" y="1100655"/>
            <a:ext cx="4601981" cy="4656687"/>
          </a:xfrm>
        </p:spPr>
        <p:txBody>
          <a:bodyPr anchor="ctr"/>
          <a:lstStyle/>
          <a:p>
            <a:pPr algn="r"/>
            <a:r>
              <a:rPr lang="en-US" sz="3600" dirty="0"/>
              <a:t>Correlations for Different Comparison Types for All Callers but </a:t>
            </a:r>
            <a:r>
              <a:rPr lang="en-US" sz="3600" dirty="0" err="1"/>
              <a:t>Vardict</a:t>
            </a:r>
            <a:r>
              <a:rPr lang="en-US" sz="3600" dirty="0"/>
              <a:t> in the 25-sample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EF303-955D-F944-9896-2DD839F5B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536" y="0"/>
            <a:ext cx="6980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39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CEEE-546D-8548-A564-61018BC8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34" y="1100655"/>
            <a:ext cx="4601981" cy="4656687"/>
          </a:xfrm>
        </p:spPr>
        <p:txBody>
          <a:bodyPr anchor="ctr"/>
          <a:lstStyle/>
          <a:p>
            <a:pPr algn="r"/>
            <a:r>
              <a:rPr lang="en-US" sz="3600" dirty="0"/>
              <a:t>Correlations for Different Comparison Types for GATK and </a:t>
            </a:r>
            <a:r>
              <a:rPr lang="en-US" sz="3600" dirty="0" err="1"/>
              <a:t>Freebayes</a:t>
            </a:r>
            <a:r>
              <a:rPr lang="en-US" sz="3600" dirty="0"/>
              <a:t> Only in the 25-sample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99B07-0C42-8C43-A47B-BEF2E2CA1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266" y="0"/>
            <a:ext cx="6970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13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14908-B5F4-B54F-B5FD-79F01E5C7746}"/>
              </a:ext>
            </a:extLst>
          </p:cNvPr>
          <p:cNvSpPr txBox="1">
            <a:spLocks/>
          </p:cNvSpPr>
          <p:nvPr/>
        </p:nvSpPr>
        <p:spPr>
          <a:xfrm>
            <a:off x="136445" y="143781"/>
            <a:ext cx="11870676" cy="65069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/>
              <a:t>How Different Filters Effect Comparison Correlations: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92432-CD75-8A4B-9250-7368699C5FD1}"/>
              </a:ext>
            </a:extLst>
          </p:cNvPr>
          <p:cNvSpPr txBox="1">
            <a:spLocks/>
          </p:cNvSpPr>
          <p:nvPr/>
        </p:nvSpPr>
        <p:spPr>
          <a:xfrm>
            <a:off x="590591" y="4517930"/>
            <a:ext cx="2940050" cy="576262"/>
          </a:xfrm>
          <a:prstGeom prst="rect">
            <a:avLst/>
          </a:prstGeom>
        </p:spPr>
        <p:txBody>
          <a:bodyPr anchor="ctr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All Callers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C82125F-9A07-1240-9326-8E7E260DDFFE}"/>
              </a:ext>
            </a:extLst>
          </p:cNvPr>
          <p:cNvSpPr txBox="1">
            <a:spLocks/>
          </p:cNvSpPr>
          <p:nvPr/>
        </p:nvSpPr>
        <p:spPr>
          <a:xfrm>
            <a:off x="590591" y="5094192"/>
            <a:ext cx="3327697" cy="15747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Good, tight distribution for each group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Poor Separation between tumor-normal-pair and tumor-normal-unpaired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9DABE9D-F14E-E840-BC19-C7A768D1D6F9}"/>
              </a:ext>
            </a:extLst>
          </p:cNvPr>
          <p:cNvSpPr txBox="1">
            <a:spLocks/>
          </p:cNvSpPr>
          <p:nvPr/>
        </p:nvSpPr>
        <p:spPr>
          <a:xfrm>
            <a:off x="4649515" y="4517930"/>
            <a:ext cx="2930525" cy="576262"/>
          </a:xfrm>
          <a:prstGeom prst="rect">
            <a:avLst/>
          </a:prstGeom>
        </p:spPr>
        <p:txBody>
          <a:bodyPr anchor="ctr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All Callers but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Vardict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91EE5B0-16AE-6446-B24B-CCF56823EE22}"/>
              </a:ext>
            </a:extLst>
          </p:cNvPr>
          <p:cNvSpPr txBox="1">
            <a:spLocks/>
          </p:cNvSpPr>
          <p:nvPr/>
        </p:nvSpPr>
        <p:spPr>
          <a:xfrm>
            <a:off x="4267926" y="5094192"/>
            <a:ext cx="3693703" cy="15747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Removing </a:t>
            </a:r>
            <a:r>
              <a:rPr lang="en-US" sz="1600" dirty="0" err="1"/>
              <a:t>Vardict</a:t>
            </a:r>
            <a:r>
              <a:rPr lang="en-US" sz="1600" dirty="0"/>
              <a:t> improved separation across the board while keeping a tight distribution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Correlation is still too low for tumor-normal-pairs, however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940BC832-6310-0444-BEFD-6C4909C34262}"/>
              </a:ext>
            </a:extLst>
          </p:cNvPr>
          <p:cNvSpPr txBox="1">
            <a:spLocks/>
          </p:cNvSpPr>
          <p:nvPr/>
        </p:nvSpPr>
        <p:spPr>
          <a:xfrm>
            <a:off x="8659887" y="4501051"/>
            <a:ext cx="2932113" cy="576262"/>
          </a:xfrm>
          <a:prstGeom prst="rect">
            <a:avLst/>
          </a:prstGeom>
        </p:spPr>
        <p:txBody>
          <a:bodyPr anchor="t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GATK and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Freebayes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Only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55075B8-6CD2-AB4D-97A8-415CC529205B}"/>
              </a:ext>
            </a:extLst>
          </p:cNvPr>
          <p:cNvSpPr txBox="1">
            <a:spLocks/>
          </p:cNvSpPr>
          <p:nvPr/>
        </p:nvSpPr>
        <p:spPr>
          <a:xfrm>
            <a:off x="8311267" y="5293052"/>
            <a:ext cx="3280733" cy="13325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Correlations for tumor-normal-pairs are improved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This improvement was at the cost of tight distributions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C9108E-1262-5844-8339-B1AF596B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51" y="878925"/>
            <a:ext cx="3620176" cy="35376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4BE5AB-FAF4-224C-AA83-4A8D054C4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828" y="895058"/>
            <a:ext cx="3595515" cy="35376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EED8BE-F7CA-9447-8ABC-ED5D5EF4B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726" y="895058"/>
            <a:ext cx="3564903" cy="352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85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47C5-B5F2-344C-BAC6-66AF56250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2796"/>
            <a:ext cx="9404723" cy="971348"/>
          </a:xfrm>
        </p:spPr>
        <p:txBody>
          <a:bodyPr/>
          <a:lstStyle/>
          <a:p>
            <a:r>
              <a:rPr lang="en-US" sz="3600" dirty="0"/>
              <a:t>Adding Caller Filters to the v050 758-Sample Dataset: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11CFC-3C56-4145-820E-C5D7C1B9F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111" y="1424066"/>
            <a:ext cx="5304984" cy="576262"/>
          </a:xfrm>
        </p:spPr>
        <p:txBody>
          <a:bodyPr/>
          <a:lstStyle/>
          <a:p>
            <a:pPr algn="ctr"/>
            <a:r>
              <a:rPr lang="en-US" dirty="0"/>
              <a:t>SNV Filters Only: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179391-71AD-C347-A566-57E17DE3E6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6511" y="2040250"/>
            <a:ext cx="4484184" cy="441137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1BA762-D3CD-B745-9053-891948AD26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0859" y="1424066"/>
            <a:ext cx="5298953" cy="576262"/>
          </a:xfrm>
        </p:spPr>
        <p:txBody>
          <a:bodyPr/>
          <a:lstStyle/>
          <a:p>
            <a:pPr algn="ctr"/>
            <a:r>
              <a:rPr lang="en-US" dirty="0"/>
              <a:t>Caller and SNV Filters: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CF0284D-EA26-D44B-BD1E-F3ABCFEC0E7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39254" y="2033666"/>
            <a:ext cx="4442161" cy="4417954"/>
          </a:xfrm>
        </p:spPr>
      </p:pic>
    </p:spTree>
    <p:extLst>
      <p:ext uri="{BB962C8B-B14F-4D97-AF65-F5344CB8AC3E}">
        <p14:creationId xmlns:p14="http://schemas.microsoft.com/office/powerpoint/2010/main" val="1074206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CA760-5B5E-9449-BBFD-29CB44B3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didn’t work…</a:t>
            </a:r>
            <a:br>
              <a:rPr lang="en-US" dirty="0"/>
            </a:br>
            <a:r>
              <a:rPr lang="en-US" dirty="0"/>
              <a:t>So what next???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71A5A-9C11-064E-A939-625C7152D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6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5BD55-88C2-0D4A-91F9-678BF6E0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654" y="1739900"/>
            <a:ext cx="5931646" cy="2694581"/>
          </a:xfrm>
        </p:spPr>
        <p:txBody>
          <a:bodyPr/>
          <a:lstStyle/>
          <a:p>
            <a:r>
              <a:rPr lang="en-US" dirty="0"/>
              <a:t>How can we know, without question, that a tumor comes from a specific patient?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DD93A-0BDB-1448-BE52-8F21749C3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654" y="4434481"/>
            <a:ext cx="5931645" cy="860400"/>
          </a:xfrm>
        </p:spPr>
        <p:txBody>
          <a:bodyPr/>
          <a:lstStyle/>
          <a:p>
            <a:r>
              <a:rPr lang="en-US" dirty="0"/>
              <a:t>This is where genome fingerprinting comes into play…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D10433-B851-9442-9F56-48D806DD5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851481"/>
            <a:ext cx="4711700" cy="47117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897E6F-7560-9C41-A91A-FB9068AA4B49}"/>
              </a:ext>
            </a:extLst>
          </p:cNvPr>
          <p:cNvSpPr/>
          <p:nvPr/>
        </p:nvSpPr>
        <p:spPr>
          <a:xfrm>
            <a:off x="8566150" y="5882269"/>
            <a:ext cx="34205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https://www.stickpng.com/img/icons-logos-emojis/question-marks/question-mark-drawing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2021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88CF-093D-1E42-9ADF-E71A910B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some Troubleshooting!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DF9D0-4723-7745-AB0A-07FF3DFF6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66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D262F-5490-874B-B0A1-5CD7341B7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184223"/>
            <a:ext cx="8825660" cy="3593158"/>
          </a:xfrm>
        </p:spPr>
        <p:txBody>
          <a:bodyPr/>
          <a:lstStyle/>
          <a:p>
            <a:r>
              <a:rPr lang="en-US" dirty="0"/>
              <a:t>So adding filters filters for Caller Algorithm did improve our data, but it did not eliminate the outliers as we expected. Lets dig into some of these outliers…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EF578-EF24-9943-A287-616D8A623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25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98901-8690-4542-811B-17CF78D2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Look at the outliers in this graph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97DE62-ECD3-724D-A491-16778FB2E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2593" y="-7221"/>
            <a:ext cx="6919407" cy="686405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5402F-8CAD-B94F-88F6-0077A6737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3" y="3054329"/>
            <a:ext cx="3401063" cy="2895599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This graph was created by taking the comparison data and giving each comparison the value ‘true’ if it is a pair and the value ’false’ if it is not.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Notice the two very high outliers in the ‘false’ category</a:t>
            </a:r>
          </a:p>
        </p:txBody>
      </p:sp>
    </p:spTree>
    <p:extLst>
      <p:ext uri="{BB962C8B-B14F-4D97-AF65-F5344CB8AC3E}">
        <p14:creationId xmlns:p14="http://schemas.microsoft.com/office/powerpoint/2010/main" val="1706074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98901-8690-4542-811B-17CF78D25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63" y="998096"/>
            <a:ext cx="3401064" cy="1447800"/>
          </a:xfrm>
        </p:spPr>
        <p:txBody>
          <a:bodyPr/>
          <a:lstStyle/>
          <a:p>
            <a:r>
              <a:rPr lang="en-US" sz="2800" dirty="0"/>
              <a:t>However…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5402F-8CAD-B94F-88F6-0077A6737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9963" y="2604625"/>
            <a:ext cx="3401063" cy="2895599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Once the data is ported over to the four category graph, the largest outlier disappears.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This is because this graph only includes comparisons where BOTH samples being compared are in the tumor-normal key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E4FF7-EDCF-A442-9F3F-FD50658AC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728" y="0"/>
            <a:ext cx="6895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02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A507-A545-1A4A-AD41-99D93B14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787000"/>
            <a:ext cx="9404723" cy="776475"/>
          </a:xfrm>
        </p:spPr>
        <p:txBody>
          <a:bodyPr anchor="ctr"/>
          <a:lstStyle/>
          <a:p>
            <a:r>
              <a:rPr lang="en-US" dirty="0"/>
              <a:t>Confirming this result…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80D8C-225D-614C-8D04-B259CF93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51" y="1802255"/>
            <a:ext cx="7188200" cy="4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3F9468-E742-1E4D-B259-77AA5287B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301" y="3110531"/>
            <a:ext cx="7988300" cy="304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1D3C27-ADB4-CC48-BF1A-599EC0D64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401" y="2443693"/>
            <a:ext cx="81661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67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5029-2204-834D-A57B-19D5D0A38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So noise  can be introduced by pairs that are not found in the keys provided to the script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7513A-B7C1-2242-A36D-66BF23391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This is, in part, a product of transitions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The EACRI is transitioning from AWS to GCP. Datasets can be fragmented, partially transferred, or not transferred at all.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The Tumor-Normal-Key table found in </a:t>
            </a:r>
            <a:r>
              <a:rPr lang="en-US" sz="2400" dirty="0" err="1"/>
              <a:t>pshj</a:t>
            </a:r>
            <a:r>
              <a:rPr lang="en-US" sz="2400" dirty="0"/>
              <a:t>-</a:t>
            </a:r>
            <a:r>
              <a:rPr lang="en-US" sz="2400" dirty="0" err="1"/>
              <a:t>eacri</a:t>
            </a:r>
            <a:r>
              <a:rPr lang="en-US" sz="2400" dirty="0"/>
              <a:t>-data GCP project does not include all tumor-normal pairs in the 758 samples of the v050 dataset.</a:t>
            </a:r>
          </a:p>
        </p:txBody>
      </p:sp>
    </p:spTree>
    <p:extLst>
      <p:ext uri="{BB962C8B-B14F-4D97-AF65-F5344CB8AC3E}">
        <p14:creationId xmlns:p14="http://schemas.microsoft.com/office/powerpoint/2010/main" val="7770716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5029-2204-834D-A57B-19D5D0A38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87" y="1058056"/>
            <a:ext cx="7389439" cy="1981200"/>
          </a:xfrm>
        </p:spPr>
        <p:txBody>
          <a:bodyPr/>
          <a:lstStyle/>
          <a:p>
            <a:r>
              <a:rPr lang="en-US" sz="4000" dirty="0"/>
              <a:t>This is not the whole story: Positive Controls can also introduce comparison noise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7513A-B7C1-2242-A36D-66BF23391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5386" y="3039256"/>
            <a:ext cx="7389439" cy="311545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Many samples, labelled ‘QC,’ ‘NEG-QC,’ or ‘POS-x’ in the v050 dataset are positive controls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They have tumor normal pairs in the key, but the same positive controls sequenced at different time periods or different positive controls can have high correlations when compared.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18945-3CD9-6243-8B7A-F63407CC8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825" y="1417819"/>
            <a:ext cx="3432749" cy="451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04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E156-5678-0741-B925-ADA7ABA9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82" y="1214203"/>
            <a:ext cx="6534998" cy="4990664"/>
          </a:xfrm>
        </p:spPr>
        <p:txBody>
          <a:bodyPr anchor="ctr"/>
          <a:lstStyle/>
          <a:p>
            <a:pPr algn="r"/>
            <a:r>
              <a:rPr lang="en-US" sz="3600" dirty="0"/>
              <a:t>The solution: a set of 54 pairs provided by Venkatesh. When comparison data is filtered by this set, positive controls and unwanted pairs will be eliminated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16FB3-76FB-5647-B7E3-06B8E6B1A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065" y="1309235"/>
            <a:ext cx="3911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67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818EF-2A79-004D-8B2D-FC1D725EE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1466"/>
          </a:xfrm>
        </p:spPr>
        <p:txBody>
          <a:bodyPr/>
          <a:lstStyle/>
          <a:p>
            <a:r>
              <a:rPr lang="en-US" dirty="0"/>
              <a:t>Using this new 50-pair key: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D9A06-AB37-D142-85DF-2DC66158B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13" y="1064302"/>
            <a:ext cx="4396338" cy="576262"/>
          </a:xfrm>
        </p:spPr>
        <p:txBody>
          <a:bodyPr/>
          <a:lstStyle/>
          <a:p>
            <a:pPr algn="ctr"/>
            <a:r>
              <a:rPr lang="en-US" dirty="0"/>
              <a:t>Using the original Key: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3971D01-3190-6E42-A6FB-723340BE6C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86590" y="1674318"/>
            <a:ext cx="3829233" cy="37417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6B89A-582D-E54B-B5A7-DEE054D9B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5" y="1064302"/>
            <a:ext cx="4396339" cy="576262"/>
          </a:xfrm>
        </p:spPr>
        <p:txBody>
          <a:bodyPr/>
          <a:lstStyle/>
          <a:p>
            <a:pPr algn="ctr"/>
            <a:r>
              <a:rPr lang="en-US" dirty="0"/>
              <a:t>Filtered by the 50-pair key: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68FC2B1-0122-2F47-B1B8-2BB76CD3EEA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56072" y="1674318"/>
            <a:ext cx="3792994" cy="3741738"/>
          </a:xfr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F623C44-62C1-5D41-B6B5-B5C54D70B47F}"/>
              </a:ext>
            </a:extLst>
          </p:cNvPr>
          <p:cNvSpPr txBox="1">
            <a:spLocks/>
          </p:cNvSpPr>
          <p:nvPr/>
        </p:nvSpPr>
        <p:spPr>
          <a:xfrm>
            <a:off x="1386590" y="5449810"/>
            <a:ext cx="8664244" cy="1220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Filtering comparison data for samples only found in the 50-pair key reduced spread and outliers.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Separation is still atrocious, however</a:t>
            </a:r>
          </a:p>
        </p:txBody>
      </p:sp>
    </p:spTree>
    <p:extLst>
      <p:ext uri="{BB962C8B-B14F-4D97-AF65-F5344CB8AC3E}">
        <p14:creationId xmlns:p14="http://schemas.microsoft.com/office/powerpoint/2010/main" val="2607033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E8B5D-8E0F-7941-A80F-CD1BB5FD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727082" cy="1400530"/>
          </a:xfrm>
        </p:spPr>
        <p:txBody>
          <a:bodyPr/>
          <a:lstStyle/>
          <a:p>
            <a:r>
              <a:rPr lang="en-US" sz="2800" dirty="0"/>
              <a:t>Okay, but we still have issues. Some tumor-normal-pairs have correlations that we would expect, but others have correlations that are far too low.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B5306-9F36-5144-9AB0-8D7FD0B1F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346"/>
            <a:ext cx="12192000" cy="378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3B54ED-2400-3745-9562-CCABED06B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59" y="2437816"/>
            <a:ext cx="10022882" cy="1066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10BA2-C143-7147-B44A-F6A321436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07178"/>
            <a:ext cx="12192000" cy="1262553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E4CA52-2F75-0F46-B21B-0E77BA21BA60}"/>
              </a:ext>
            </a:extLst>
          </p:cNvPr>
          <p:cNvSpPr txBox="1">
            <a:spLocks/>
          </p:cNvSpPr>
          <p:nvPr/>
        </p:nvSpPr>
        <p:spPr>
          <a:xfrm>
            <a:off x="916898" y="4972829"/>
            <a:ext cx="10358203" cy="1697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Essentially, the filtering script was filtering one .</a:t>
            </a:r>
            <a:r>
              <a:rPr lang="en-US" sz="2000" dirty="0" err="1"/>
              <a:t>vcf</a:t>
            </a:r>
            <a:r>
              <a:rPr lang="en-US" sz="2000" dirty="0"/>
              <a:t> and assigning it the name of another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This was the result of some samples being in multiple runs – this only occurred 2 in the entire pipeline but it skewed many of the fingerprints and their comparisons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57FD60A-22D1-6841-81D7-12139D8FEE77}"/>
              </a:ext>
            </a:extLst>
          </p:cNvPr>
          <p:cNvSpPr/>
          <p:nvPr/>
        </p:nvSpPr>
        <p:spPr>
          <a:xfrm>
            <a:off x="636882" y="2746871"/>
            <a:ext cx="6500929" cy="433860"/>
          </a:xfrm>
          <a:custGeom>
            <a:avLst/>
            <a:gdLst>
              <a:gd name="connsiteX0" fmla="*/ 487380 w 6500929"/>
              <a:gd name="connsiteY0" fmla="*/ 86270 h 433860"/>
              <a:gd name="connsiteX1" fmla="*/ 2720915 w 6500929"/>
              <a:gd name="connsiteY1" fmla="*/ 11319 h 433860"/>
              <a:gd name="connsiteX2" fmla="*/ 5134331 w 6500929"/>
              <a:gd name="connsiteY2" fmla="*/ 11319 h 433860"/>
              <a:gd name="connsiteX3" fmla="*/ 6273584 w 6500929"/>
              <a:gd name="connsiteY3" fmla="*/ 116250 h 433860"/>
              <a:gd name="connsiteX4" fmla="*/ 6228613 w 6500929"/>
              <a:gd name="connsiteY4" fmla="*/ 401063 h 433860"/>
              <a:gd name="connsiteX5" fmla="*/ 3455433 w 6500929"/>
              <a:gd name="connsiteY5" fmla="*/ 416054 h 433860"/>
              <a:gd name="connsiteX6" fmla="*/ 1836495 w 6500929"/>
              <a:gd name="connsiteY6" fmla="*/ 401063 h 433860"/>
              <a:gd name="connsiteX7" fmla="*/ 97636 w 6500929"/>
              <a:gd name="connsiteY7" fmla="*/ 416054 h 433860"/>
              <a:gd name="connsiteX8" fmla="*/ 487380 w 6500929"/>
              <a:gd name="connsiteY8" fmla="*/ 86270 h 43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0929" h="433860">
                <a:moveTo>
                  <a:pt x="487380" y="86270"/>
                </a:moveTo>
                <a:cubicBezTo>
                  <a:pt x="924593" y="18814"/>
                  <a:pt x="1946423" y="23811"/>
                  <a:pt x="2720915" y="11319"/>
                </a:cubicBezTo>
                <a:cubicBezTo>
                  <a:pt x="3495407" y="-1173"/>
                  <a:pt x="4542220" y="-6170"/>
                  <a:pt x="5134331" y="11319"/>
                </a:cubicBezTo>
                <a:cubicBezTo>
                  <a:pt x="5726443" y="28807"/>
                  <a:pt x="6091204" y="51293"/>
                  <a:pt x="6273584" y="116250"/>
                </a:cubicBezTo>
                <a:cubicBezTo>
                  <a:pt x="6455964" y="181207"/>
                  <a:pt x="6698305" y="351096"/>
                  <a:pt x="6228613" y="401063"/>
                </a:cubicBezTo>
                <a:cubicBezTo>
                  <a:pt x="5758921" y="451030"/>
                  <a:pt x="3455433" y="416054"/>
                  <a:pt x="3455433" y="416054"/>
                </a:cubicBezTo>
                <a:lnTo>
                  <a:pt x="1836495" y="401063"/>
                </a:lnTo>
                <a:cubicBezTo>
                  <a:pt x="1276862" y="401063"/>
                  <a:pt x="322488" y="463523"/>
                  <a:pt x="97636" y="416054"/>
                </a:cubicBezTo>
                <a:cubicBezTo>
                  <a:pt x="-127216" y="368585"/>
                  <a:pt x="50167" y="153726"/>
                  <a:pt x="487380" y="8627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8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B9BC4-7B7C-5649-B598-CBF89DAB6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7558089" cy="1400530"/>
          </a:xfrm>
        </p:spPr>
        <p:txBody>
          <a:bodyPr/>
          <a:lstStyle/>
          <a:p>
            <a:r>
              <a:rPr lang="en-US" dirty="0"/>
              <a:t>The Theory Behind Genome Fingerprinting: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29232-A973-704F-A407-91D1011EA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11" y="1853248"/>
            <a:ext cx="5881688" cy="4195481"/>
          </a:xfrm>
        </p:spPr>
        <p:txBody>
          <a:bodyPr/>
          <a:lstStyle/>
          <a:p>
            <a:r>
              <a:rPr lang="en-US" dirty="0"/>
              <a:t>Single Nucleotide Variants (SNVs) – Small mutations in the genetic code. Every one has them, no one has the exact same mutations. </a:t>
            </a:r>
          </a:p>
          <a:p>
            <a:r>
              <a:rPr lang="en-US" dirty="0"/>
              <a:t>Even different samples (especially mutation-rich tumor samples) from the same individual will have very different variants</a:t>
            </a:r>
          </a:p>
          <a:p>
            <a:r>
              <a:rPr lang="en-US" dirty="0"/>
              <a:t>This is leveraged to create a unique genetic fingerprint for the sample in question.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D92EEA-C178-794D-994F-5F3C72231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7" r="6738"/>
          <a:stretch/>
        </p:blipFill>
        <p:spPr>
          <a:xfrm>
            <a:off x="6464299" y="2031048"/>
            <a:ext cx="5460329" cy="33953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700DDD-2075-9A4B-B2CF-14FAD828E981}"/>
              </a:ext>
            </a:extLst>
          </p:cNvPr>
          <p:cNvSpPr/>
          <p:nvPr/>
        </p:nvSpPr>
        <p:spPr>
          <a:xfrm>
            <a:off x="1224755" y="5725563"/>
            <a:ext cx="109672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https://www.garvan.org.au/research/kinghorn-centre-for-clinical-genomics/learn-about-genomics/for-gp/genetics-refresher-1/types-of-variants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899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818EF-2A79-004D-8B2D-FC1D725EE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791466"/>
          </a:xfrm>
        </p:spPr>
        <p:txBody>
          <a:bodyPr/>
          <a:lstStyle/>
          <a:p>
            <a:r>
              <a:rPr lang="en-US" sz="3200" dirty="0"/>
              <a:t>After reorganizing arrays &amp; deleting duplicate runs for the same sample…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D9A06-AB37-D142-85DF-2DC66158B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13" y="1064302"/>
            <a:ext cx="4396338" cy="576262"/>
          </a:xfrm>
        </p:spPr>
        <p:txBody>
          <a:bodyPr/>
          <a:lstStyle/>
          <a:p>
            <a:pPr algn="ctr"/>
            <a:r>
              <a:rPr lang="en-US" dirty="0"/>
              <a:t>Before Fixing the Script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6B89A-582D-E54B-B5A7-DEE054D9B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5" y="1064302"/>
            <a:ext cx="4396339" cy="576262"/>
          </a:xfrm>
        </p:spPr>
        <p:txBody>
          <a:bodyPr/>
          <a:lstStyle/>
          <a:p>
            <a:pPr algn="ctr"/>
            <a:r>
              <a:rPr lang="en-US" dirty="0"/>
              <a:t>After Fixing the Script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68FC2B1-0122-2F47-B1B8-2BB76CD3EEA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404985" y="1640564"/>
            <a:ext cx="3792994" cy="3741738"/>
          </a:xfr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F623C44-62C1-5D41-B6B5-B5C54D70B47F}"/>
              </a:ext>
            </a:extLst>
          </p:cNvPr>
          <p:cNvSpPr txBox="1">
            <a:spLocks/>
          </p:cNvSpPr>
          <p:nvPr/>
        </p:nvSpPr>
        <p:spPr>
          <a:xfrm>
            <a:off x="1386590" y="5449810"/>
            <a:ext cx="8664244" cy="12208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The tumor-normal-pair samples are now more </a:t>
            </a:r>
            <a:r>
              <a:rPr lang="en-US" sz="2000" dirty="0" err="1"/>
              <a:t>eveny</a:t>
            </a:r>
            <a:r>
              <a:rPr lang="en-US" sz="2000" dirty="0"/>
              <a:t> distributed and no longer have denser distribution at low correlations.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Normal-Normal is now high correlation and TNP still has low correlation samples…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D3E877-7C1D-8245-A8F6-657F8670F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59" y="1640564"/>
            <a:ext cx="3808009" cy="374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21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E8B5D-8E0F-7941-A80F-CD1BB5FD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091" y="120376"/>
            <a:ext cx="9727082" cy="1400530"/>
          </a:xfrm>
        </p:spPr>
        <p:txBody>
          <a:bodyPr/>
          <a:lstStyle/>
          <a:p>
            <a:r>
              <a:rPr lang="en-US" sz="3600" dirty="0"/>
              <a:t>Back to our buddy </a:t>
            </a:r>
            <a:r>
              <a:rPr lang="en-US" sz="3600" dirty="0" err="1"/>
              <a:t>awk</a:t>
            </a:r>
            <a:r>
              <a:rPr lang="en-US" sz="3600" dirty="0"/>
              <a:t>: Let’s Find Tumor-Normal-Pairs with low correlations again.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E4CA52-2F75-0F46-B21B-0E77BA21BA60}"/>
              </a:ext>
            </a:extLst>
          </p:cNvPr>
          <p:cNvSpPr txBox="1">
            <a:spLocks/>
          </p:cNvSpPr>
          <p:nvPr/>
        </p:nvSpPr>
        <p:spPr>
          <a:xfrm>
            <a:off x="916895" y="4048761"/>
            <a:ext cx="10358203" cy="26218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After counting the lines in each file: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sz="1800" dirty="0"/>
              <a:t>09494 (tumor): 550 SNVs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sz="1800" dirty="0"/>
              <a:t>03932 (normal): 10,000 SNVs</a:t>
            </a:r>
            <a:endParaRPr lang="en-US" sz="20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Both samples starting with 260,000+ SNVs, so tumor had far fewer SNVs that passed the filter despite: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sz="1800" dirty="0"/>
              <a:t>Tumor samples generally having higher read depth at all loci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sz="1800" dirty="0"/>
              <a:t>Both samples being filtered by GATK to eliminate the majority of somatic mutations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79DEA-B511-6546-B7B0-716EFB751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891"/>
            <a:ext cx="12192000" cy="4466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AF693C-E194-AE4F-B4ED-95C088836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898" y="1928236"/>
            <a:ext cx="6680200" cy="698500"/>
          </a:xfrm>
          <a:prstGeom prst="rect">
            <a:avLst/>
          </a:prstGeom>
          <a:ln>
            <a:noFill/>
          </a:ln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26955527-C68D-9449-A6DB-A2B1A3CBB881}"/>
              </a:ext>
            </a:extLst>
          </p:cNvPr>
          <p:cNvSpPr/>
          <p:nvPr/>
        </p:nvSpPr>
        <p:spPr>
          <a:xfrm>
            <a:off x="2530812" y="1854875"/>
            <a:ext cx="4570902" cy="329943"/>
          </a:xfrm>
          <a:custGeom>
            <a:avLst/>
            <a:gdLst>
              <a:gd name="connsiteX0" fmla="*/ 197398 w 4570902"/>
              <a:gd name="connsiteY0" fmla="*/ 45809 h 329943"/>
              <a:gd name="connsiteX1" fmla="*/ 602133 w 4570902"/>
              <a:gd name="connsiteY1" fmla="*/ 45809 h 329943"/>
              <a:gd name="connsiteX2" fmla="*/ 2400952 w 4570902"/>
              <a:gd name="connsiteY2" fmla="*/ 839 h 329943"/>
              <a:gd name="connsiteX3" fmla="*/ 4319693 w 4570902"/>
              <a:gd name="connsiteY3" fmla="*/ 90780 h 329943"/>
              <a:gd name="connsiteX4" fmla="*/ 4124821 w 4570902"/>
              <a:gd name="connsiteY4" fmla="*/ 300642 h 329943"/>
              <a:gd name="connsiteX5" fmla="*/ 467221 w 4570902"/>
              <a:gd name="connsiteY5" fmla="*/ 315632 h 329943"/>
              <a:gd name="connsiteX6" fmla="*/ 107457 w 4570902"/>
              <a:gd name="connsiteY6" fmla="*/ 180721 h 329943"/>
              <a:gd name="connsiteX7" fmla="*/ 1006867 w 4570902"/>
              <a:gd name="connsiteY7" fmla="*/ 45809 h 32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0902" h="329943">
                <a:moveTo>
                  <a:pt x="197398" y="45809"/>
                </a:moveTo>
                <a:cubicBezTo>
                  <a:pt x="216136" y="49556"/>
                  <a:pt x="602133" y="45809"/>
                  <a:pt x="602133" y="45809"/>
                </a:cubicBezTo>
                <a:cubicBezTo>
                  <a:pt x="969392" y="38314"/>
                  <a:pt x="1781359" y="-6656"/>
                  <a:pt x="2400952" y="839"/>
                </a:cubicBezTo>
                <a:cubicBezTo>
                  <a:pt x="3020545" y="8334"/>
                  <a:pt x="4032382" y="40813"/>
                  <a:pt x="4319693" y="90780"/>
                </a:cubicBezTo>
                <a:cubicBezTo>
                  <a:pt x="4607004" y="140747"/>
                  <a:pt x="4766900" y="263167"/>
                  <a:pt x="4124821" y="300642"/>
                </a:cubicBezTo>
                <a:cubicBezTo>
                  <a:pt x="3482742" y="338117"/>
                  <a:pt x="1136782" y="335619"/>
                  <a:pt x="467221" y="315632"/>
                </a:cubicBezTo>
                <a:cubicBezTo>
                  <a:pt x="-202340" y="295645"/>
                  <a:pt x="17516" y="225691"/>
                  <a:pt x="107457" y="180721"/>
                </a:cubicBezTo>
                <a:cubicBezTo>
                  <a:pt x="197398" y="135751"/>
                  <a:pt x="689575" y="75789"/>
                  <a:pt x="1006867" y="4580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72CD46-563F-A14F-8082-5514A40B0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397" y="3468022"/>
            <a:ext cx="8839200" cy="520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B18C53-DDE4-904F-9E30-B2571A5E7202}"/>
              </a:ext>
            </a:extLst>
          </p:cNvPr>
          <p:cNvSpPr txBox="1"/>
          <p:nvPr/>
        </p:nvSpPr>
        <p:spPr>
          <a:xfrm>
            <a:off x="287309" y="2700097"/>
            <a:ext cx="11617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Look into it, 09494 is a tumor sample and 03932 is a normal sample. The following two files are a list of SNVs in each .</a:t>
            </a:r>
            <a:r>
              <a:rPr lang="en-US" sz="2000" dirty="0" err="1"/>
              <a:t>vcf</a:t>
            </a:r>
            <a:r>
              <a:rPr lang="en-US" sz="2000" dirty="0"/>
              <a:t> post-filter: </a:t>
            </a:r>
          </a:p>
        </p:txBody>
      </p:sp>
    </p:spTree>
    <p:extLst>
      <p:ext uri="{BB962C8B-B14F-4D97-AF65-F5344CB8AC3E}">
        <p14:creationId xmlns:p14="http://schemas.microsoft.com/office/powerpoint/2010/main" val="3863589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9EDE4-C906-7044-888F-49332EAC7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870757"/>
          </a:xfrm>
        </p:spPr>
        <p:txBody>
          <a:bodyPr/>
          <a:lstStyle/>
          <a:p>
            <a:r>
              <a:rPr lang="en-US" sz="3600" dirty="0"/>
              <a:t>Why might the SNVs in the Tumor sample .</a:t>
            </a:r>
            <a:r>
              <a:rPr lang="en-US" sz="3600" dirty="0" err="1"/>
              <a:t>vcf</a:t>
            </a:r>
            <a:r>
              <a:rPr lang="en-US" sz="3600" dirty="0"/>
              <a:t> have so much trouble passing the filter?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C3064-EAA4-E646-9264-1CD246E50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458387"/>
            <a:ext cx="8946541" cy="3790012"/>
          </a:xfrm>
        </p:spPr>
        <p:txBody>
          <a:bodyPr/>
          <a:lstStyle/>
          <a:p>
            <a:r>
              <a:rPr lang="en-US" dirty="0"/>
              <a:t>It shouldn’t be allele depth because tumors have very high read depth compared to normal.</a:t>
            </a:r>
          </a:p>
          <a:p>
            <a:r>
              <a:rPr lang="en-US" dirty="0"/>
              <a:t>Minimum variant allele frequency of 10% might be suspect, but Germline SNVs that passed the filter in the Normal Sample should also be found in the Tumor Sample – This isn’t the case though. Of the 550 SNVs that passed the filter in the tumor sample, only 3 of these SNVs were shared with Normal.</a:t>
            </a:r>
          </a:p>
          <a:p>
            <a:r>
              <a:rPr lang="en-US" dirty="0"/>
              <a:t>Maximum population allele frequency also should not have much of an effect. Tumor SNVs are rarer than normal SNVs, but mostly Germline SNVs should be called by </a:t>
            </a:r>
          </a:p>
        </p:txBody>
      </p:sp>
    </p:spTree>
    <p:extLst>
      <p:ext uri="{BB962C8B-B14F-4D97-AF65-F5344CB8AC3E}">
        <p14:creationId xmlns:p14="http://schemas.microsoft.com/office/powerpoint/2010/main" val="653003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42C3-F1D0-FD44-939C-4A204C05F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21" y="1062319"/>
            <a:ext cx="9404723" cy="1400530"/>
          </a:xfrm>
        </p:spPr>
        <p:txBody>
          <a:bodyPr/>
          <a:lstStyle/>
          <a:p>
            <a:r>
              <a:rPr lang="en-US" dirty="0"/>
              <a:t>So what’s the problem?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8DAD-470E-A940-97F3-E39BA956B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420" y="1928735"/>
            <a:ext cx="9150443" cy="492926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It doesn’t seem to be the filtering script: the method works great for smaller datasets. The problem begins when larger datasets are tested.</a:t>
            </a:r>
          </a:p>
          <a:p>
            <a:r>
              <a:rPr lang="en-US" dirty="0"/>
              <a:t>Does some unique problem that occurs during sequencing explain why some tumor samples have different Germline SNVs than normal samples?</a:t>
            </a:r>
          </a:p>
          <a:p>
            <a:r>
              <a:rPr lang="en-US" dirty="0"/>
              <a:t>Is it an issue with the fingerprinting method? Or does it just not work for this purpose?</a:t>
            </a:r>
          </a:p>
          <a:p>
            <a:r>
              <a:rPr lang="en-US" dirty="0"/>
              <a:t>Is there something about my method that I am missing?</a:t>
            </a:r>
          </a:p>
          <a:p>
            <a:pPr marL="0" indent="0">
              <a:buNone/>
            </a:pPr>
            <a:r>
              <a:rPr lang="en-US" dirty="0"/>
              <a:t>Please feel free to share your thoughts if you have any!</a:t>
            </a:r>
          </a:p>
        </p:txBody>
      </p:sp>
    </p:spTree>
    <p:extLst>
      <p:ext uri="{BB962C8B-B14F-4D97-AF65-F5344CB8AC3E}">
        <p14:creationId xmlns:p14="http://schemas.microsoft.com/office/powerpoint/2010/main" val="10786396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AD91-B896-614D-87DD-B2CB91DD3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1B5FB-4F18-E74C-91BC-626F9E218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057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D24E0-78C1-884C-9B18-BDE99B2B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80" y="254834"/>
            <a:ext cx="8825657" cy="3892960"/>
          </a:xfrm>
        </p:spPr>
        <p:txBody>
          <a:bodyPr anchor="t"/>
          <a:lstStyle/>
          <a:p>
            <a:r>
              <a:rPr lang="en-US" dirty="0"/>
              <a:t>What is wrong with the current method? There was an issue with maximum population frequency – will this fix the problem?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3FFC4-09A9-C74B-BD15-DF0428DF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08" y="2875871"/>
            <a:ext cx="7721600" cy="3771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50CB33-556C-A640-998D-D2DA124083DE}"/>
              </a:ext>
            </a:extLst>
          </p:cNvPr>
          <p:cNvSpPr/>
          <p:nvPr/>
        </p:nvSpPr>
        <p:spPr>
          <a:xfrm>
            <a:off x="1828800" y="3177915"/>
            <a:ext cx="6895475" cy="9698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-- Redacted --</a:t>
            </a:r>
          </a:p>
        </p:txBody>
      </p:sp>
    </p:spTree>
    <p:extLst>
      <p:ext uri="{BB962C8B-B14F-4D97-AF65-F5344CB8AC3E}">
        <p14:creationId xmlns:p14="http://schemas.microsoft.com/office/powerpoint/2010/main" val="2736798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D24E0-78C1-884C-9B18-BDE99B2B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5" y="1484027"/>
            <a:ext cx="8825657" cy="3892960"/>
          </a:xfrm>
        </p:spPr>
        <p:txBody>
          <a:bodyPr anchor="t"/>
          <a:lstStyle/>
          <a:p>
            <a:r>
              <a:rPr lang="en-US" dirty="0"/>
              <a:t>Is the problem that the method seemed to be proved on WGS not WES?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C6C4A-66D9-F549-9420-958757EE2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13" y="3548187"/>
            <a:ext cx="7721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683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4EB6-9C00-F444-A563-6031F6A0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the method: fingerprinting and comparing across two assays (e.g. WES vs TST170)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C6FDD-E575-AB48-8DD3-A500C9C61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63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3A90-11BA-484A-99BF-D71AC1A6B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precision: as new samples come in, fingerprint them and add their fingerprints to GCP. Automatically compare each new fingerprint (tumor and normal) to all other existing fingerprints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78B89-FDD6-524F-B640-4A6A9E08F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059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F764-C9E8-7C4D-97E7-437A21E3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somatic mutations vs germline mutations. Distribution for each for each caller.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CAD6E-C6E2-2E41-A718-7BD09ECA5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8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43CD6-459B-084B-8978-FFF6F0298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78" y="0"/>
            <a:ext cx="9404723" cy="1400530"/>
          </a:xfrm>
        </p:spPr>
        <p:txBody>
          <a:bodyPr/>
          <a:lstStyle/>
          <a:p>
            <a:r>
              <a:rPr lang="en-US" dirty="0"/>
              <a:t>Compressing </a:t>
            </a:r>
            <a:r>
              <a:rPr lang="en-US" dirty="0" err="1"/>
              <a:t>Exomic</a:t>
            </a:r>
            <a:r>
              <a:rPr lang="en-US" dirty="0"/>
              <a:t> SNV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2E839-C900-E141-B198-53C3298E8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278" y="764269"/>
            <a:ext cx="11304589" cy="2432146"/>
          </a:xfrm>
        </p:spPr>
        <p:txBody>
          <a:bodyPr>
            <a:normAutofit/>
          </a:bodyPr>
          <a:lstStyle/>
          <a:p>
            <a:r>
              <a:rPr lang="en-US" dirty="0"/>
              <a:t>Entire genomes are very large: ~1.5 gigabytes</a:t>
            </a:r>
          </a:p>
          <a:p>
            <a:r>
              <a:rPr lang="en-US" dirty="0"/>
              <a:t>How can that data be condensed in a way to uniquely identify an genome?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exomic</a:t>
            </a:r>
            <a:r>
              <a:rPr lang="en-US" dirty="0"/>
              <a:t> data – this project is for pairing tumor samples with normal samples. Gene expression is what determine the tumor</a:t>
            </a:r>
          </a:p>
          <a:p>
            <a:pPr lvl="1"/>
            <a:r>
              <a:rPr lang="en-US" dirty="0"/>
              <a:t>Use Variants only – Variant Call Format (.</a:t>
            </a:r>
            <a:r>
              <a:rPr lang="en-US" dirty="0" err="1"/>
              <a:t>vcf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Condense SNVs in a .</a:t>
            </a:r>
            <a:r>
              <a:rPr lang="en-US" dirty="0" err="1"/>
              <a:t>vcf</a:t>
            </a:r>
            <a:r>
              <a:rPr lang="en-US" dirty="0"/>
              <a:t> into a unique genetic fingerprint – thank you Gustavo </a:t>
            </a:r>
            <a:r>
              <a:rPr lang="en-US" dirty="0" err="1"/>
              <a:t>Glusman</a:t>
            </a:r>
            <a:r>
              <a:rPr lang="en-US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B7977-17A6-8640-B77B-FF3E9C906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52" y="3196414"/>
            <a:ext cx="11092815" cy="354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094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7FCB-318C-7D49-9A9A-C96434431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569627"/>
            <a:ext cx="8825657" cy="4207754"/>
          </a:xfrm>
        </p:spPr>
        <p:txBody>
          <a:bodyPr/>
          <a:lstStyle/>
          <a:p>
            <a:r>
              <a:rPr lang="en-US" dirty="0"/>
              <a:t>How are tumor-tumor correlations for different/same types of cancer from the same patient? From different patients?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429A-B798-4446-929F-16EAB1062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7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0EA7-9B3A-0749-9196-2A27F7CE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and </a:t>
            </a:r>
            <a:r>
              <a:rPr lang="en-US"/>
              <a:t>Final Thoughts…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0F2B1-0FB5-9D45-9309-B8F887E82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65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A2061-35AD-794E-84E9-5B06F556C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349249"/>
            <a:ext cx="8001000" cy="6057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B66B6F-9E39-DC41-927A-5B26219C41C8}"/>
              </a:ext>
            </a:extLst>
          </p:cNvPr>
          <p:cNvSpPr txBox="1"/>
          <p:nvPr/>
        </p:nvSpPr>
        <p:spPr>
          <a:xfrm>
            <a:off x="9626601" y="5206820"/>
            <a:ext cx="222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3"/>
              </a:rPr>
              <a:t>https://www.ncbi.nlm.nih.gov/pmc/articles/PMC5623000/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42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6B35-B154-DA49-84AC-E33F9D59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the Method: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84209-3E69-8C4A-8775-06D9F021D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237" y="1527390"/>
            <a:ext cx="9147818" cy="46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73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C5F3A-1253-8F46-9890-017C04A2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Verification: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3A0A82-1207-EF4D-A84E-D668B86EC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485" y="1341035"/>
            <a:ext cx="7414203" cy="5072257"/>
          </a:xfrm>
        </p:spPr>
      </p:pic>
    </p:spTree>
    <p:extLst>
      <p:ext uri="{BB962C8B-B14F-4D97-AF65-F5344CB8AC3E}">
        <p14:creationId xmlns:p14="http://schemas.microsoft.com/office/powerpoint/2010/main" val="1236781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20019</TotalTime>
  <Words>2349</Words>
  <Application>Microsoft Macintosh PowerPoint</Application>
  <PresentationFormat>Widescreen</PresentationFormat>
  <Paragraphs>195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Utilizing Genome Fingerprinting to Conclusively Pair Tumor-Normal WES Data for Adaptive T-Cell Therapy</vt:lpstr>
      <vt:lpstr>Background: Project Description and Fingerprinting Method by Gustavo Glusman</vt:lpstr>
      <vt:lpstr>T-Cell Therapy: Teaching your body to attack tumors</vt:lpstr>
      <vt:lpstr>How can we know, without question, that a tumor comes from a specific patient?</vt:lpstr>
      <vt:lpstr>The Theory Behind Genome Fingerprinting:</vt:lpstr>
      <vt:lpstr>Compressing Exomic SNV Data</vt:lpstr>
      <vt:lpstr>PowerPoint Presentation</vt:lpstr>
      <vt:lpstr>Verifying the Method:</vt:lpstr>
      <vt:lpstr>More Verification:</vt:lpstr>
      <vt:lpstr>First Steps: Prototyping the Method with a Test Dataset</vt:lpstr>
      <vt:lpstr>Venkatesh’s Data Dump: 14 GATK_norm samples</vt:lpstr>
      <vt:lpstr>Creating Fingerprints…</vt:lpstr>
      <vt:lpstr>Comparing Fingerprints…</vt:lpstr>
      <vt:lpstr>Bringing it to Python…</vt:lpstr>
      <vt:lpstr>So how did the process go for the 14 samples in the experimental data dump?</vt:lpstr>
      <vt:lpstr>Unfiltered Correlations for 14 Samples that were recently Sequenced:</vt:lpstr>
      <vt:lpstr>Correlations for Different Comparison Types 14 Samples from recent GATK_norm Sequencing</vt:lpstr>
      <vt:lpstr>Great! So now let’s give it a try for a more realistic dataset…</vt:lpstr>
      <vt:lpstr>Unfiltered Correlations for 758 samples in v050 of the pipeline</vt:lpstr>
      <vt:lpstr>Correlations for Different Comparison Types of 758 Samples in v0.5.0 of the Pipeline</vt:lpstr>
      <vt:lpstr>Part Two: Filtering out the Noise</vt:lpstr>
      <vt:lpstr>To know what an how to filter, we must understand how sequencers work…</vt:lpstr>
      <vt:lpstr>How Genome Sequencing Works:</vt:lpstr>
      <vt:lpstr>How the EACRI Pipeline Works</vt:lpstr>
      <vt:lpstr>PowerPoint Presentation</vt:lpstr>
      <vt:lpstr>How Different Filters Effect Comparison Correlations:</vt:lpstr>
      <vt:lpstr>PowerPoint Presentation</vt:lpstr>
      <vt:lpstr>So Filtering by SNVs read variables didn’t have the desired effect…</vt:lpstr>
      <vt:lpstr>If a tumor sample and a normal sample are paired, their germline SNVs should be consistent.</vt:lpstr>
      <vt:lpstr>How Different Callers Affected Distribution of Correlations for Fingerprint Comparisons</vt:lpstr>
      <vt:lpstr>Correlations for Different Comparison Types for Varscan Only in the 25-Sample Dataset</vt:lpstr>
      <vt:lpstr>Correlations for Different Comparison Types for GATK Only in the 25-Sample Dataset</vt:lpstr>
      <vt:lpstr>Correlations for Different Comparison Types for Freebayes Only in the 25-Sample Dataset</vt:lpstr>
      <vt:lpstr>Correlations for Different Comparison Types for Vardict Only in the 25-Sample Dataset</vt:lpstr>
      <vt:lpstr>Correlations for Different Comparison Types for All Callers but Vardict in the 25-sample Dataset</vt:lpstr>
      <vt:lpstr>Correlations for Different Comparison Types for GATK and Freebayes Only in the 25-sample Dataset</vt:lpstr>
      <vt:lpstr>PowerPoint Presentation</vt:lpstr>
      <vt:lpstr>Adding Caller Filters to the v050 758-Sample Dataset:</vt:lpstr>
      <vt:lpstr>That didn’t work… So what next???</vt:lpstr>
      <vt:lpstr>Let’s do some Troubleshooting!</vt:lpstr>
      <vt:lpstr>So adding filters filters for Caller Algorithm did improve our data, but it did not eliminate the outliers as we expected. Lets dig into some of these outliers…</vt:lpstr>
      <vt:lpstr>Look at the outliers in this graph</vt:lpstr>
      <vt:lpstr>However…</vt:lpstr>
      <vt:lpstr>Confirming this result…</vt:lpstr>
      <vt:lpstr>So noise  can be introduced by pairs that are not found in the keys provided to the script </vt:lpstr>
      <vt:lpstr>This is not the whole story: Positive Controls can also introduce comparison noise</vt:lpstr>
      <vt:lpstr>The solution: a set of 54 pairs provided by Venkatesh. When comparison data is filtered by this set, positive controls and unwanted pairs will be eliminated</vt:lpstr>
      <vt:lpstr>Using this new 50-pair key:</vt:lpstr>
      <vt:lpstr>Okay, but we still have issues. Some tumor-normal-pairs have correlations that we would expect, but others have correlations that are far too low.</vt:lpstr>
      <vt:lpstr>After reorganizing arrays &amp; deleting duplicate runs for the same sample…</vt:lpstr>
      <vt:lpstr>Back to our buddy awk: Let’s Find Tumor-Normal-Pairs with low correlations again.</vt:lpstr>
      <vt:lpstr>Why might the SNVs in the Tumor sample .vcf have so much trouble passing the filter?</vt:lpstr>
      <vt:lpstr>So what’s the problem? </vt:lpstr>
      <vt:lpstr>Next Steps:</vt:lpstr>
      <vt:lpstr>What is wrong with the current method? There was an issue with maximum population frequency – will this fix the problem? </vt:lpstr>
      <vt:lpstr>Is the problem that the method seemed to be proved on WGS not WES?</vt:lpstr>
      <vt:lpstr>Generalizing the method: fingerprinting and comparing across two assays (e.g. WES vs TST170)</vt:lpstr>
      <vt:lpstr>Cloud precision: as new samples come in, fingerprint them and add their fingerprints to GCP. Automatically compare each new fingerprint (tumor and normal) to all other existing fingerprints</vt:lpstr>
      <vt:lpstr>Number of somatic mutations vs germline mutations. Distribution for each for each caller.</vt:lpstr>
      <vt:lpstr>How are tumor-tumor correlations for different/same types of cancer from the same patient? From different patients? </vt:lpstr>
      <vt:lpstr>Lessons Learned and Final Thoughts…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63</cp:revision>
  <dcterms:created xsi:type="dcterms:W3CDTF">2019-07-18T17:53:56Z</dcterms:created>
  <dcterms:modified xsi:type="dcterms:W3CDTF">2019-08-01T21:26:07Z</dcterms:modified>
</cp:coreProperties>
</file>